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4"/>
  </p:notesMasterIdLst>
  <p:handoutMasterIdLst>
    <p:handoutMasterId r:id="rId55"/>
  </p:handoutMasterIdLst>
  <p:sldIdLst>
    <p:sldId id="668" r:id="rId6"/>
    <p:sldId id="683" r:id="rId7"/>
    <p:sldId id="741" r:id="rId8"/>
    <p:sldId id="742" r:id="rId9"/>
    <p:sldId id="682" r:id="rId10"/>
    <p:sldId id="694" r:id="rId11"/>
    <p:sldId id="695" r:id="rId12"/>
    <p:sldId id="696" r:id="rId13"/>
    <p:sldId id="740" r:id="rId14"/>
    <p:sldId id="687" r:id="rId15"/>
    <p:sldId id="697" r:id="rId16"/>
    <p:sldId id="699" r:id="rId17"/>
    <p:sldId id="744" r:id="rId18"/>
    <p:sldId id="700" r:id="rId19"/>
    <p:sldId id="701" r:id="rId20"/>
    <p:sldId id="702" r:id="rId21"/>
    <p:sldId id="703" r:id="rId22"/>
    <p:sldId id="704" r:id="rId23"/>
    <p:sldId id="705" r:id="rId24"/>
    <p:sldId id="706" r:id="rId25"/>
    <p:sldId id="707" r:id="rId26"/>
    <p:sldId id="708" r:id="rId27"/>
    <p:sldId id="709" r:id="rId28"/>
    <p:sldId id="712" r:id="rId29"/>
    <p:sldId id="713" r:id="rId30"/>
    <p:sldId id="714" r:id="rId31"/>
    <p:sldId id="717" r:id="rId32"/>
    <p:sldId id="719" r:id="rId33"/>
    <p:sldId id="720" r:id="rId34"/>
    <p:sldId id="721" r:id="rId35"/>
    <p:sldId id="722" r:id="rId36"/>
    <p:sldId id="723" r:id="rId37"/>
    <p:sldId id="724" r:id="rId38"/>
    <p:sldId id="725" r:id="rId39"/>
    <p:sldId id="726" r:id="rId40"/>
    <p:sldId id="727" r:id="rId41"/>
    <p:sldId id="728" r:id="rId42"/>
    <p:sldId id="729" r:id="rId43"/>
    <p:sldId id="730" r:id="rId44"/>
    <p:sldId id="731" r:id="rId45"/>
    <p:sldId id="733" r:id="rId46"/>
    <p:sldId id="735" r:id="rId47"/>
    <p:sldId id="736" r:id="rId48"/>
    <p:sldId id="737" r:id="rId49"/>
    <p:sldId id="738" r:id="rId50"/>
    <p:sldId id="739" r:id="rId51"/>
    <p:sldId id="672" r:id="rId52"/>
    <p:sldId id="745" r:id="rId5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83"/>
            <p14:sldId id="741"/>
            <p14:sldId id="742"/>
            <p14:sldId id="682"/>
            <p14:sldId id="694"/>
            <p14:sldId id="695"/>
            <p14:sldId id="696"/>
            <p14:sldId id="740"/>
            <p14:sldId id="687"/>
            <p14:sldId id="697"/>
            <p14:sldId id="699"/>
            <p14:sldId id="744"/>
            <p14:sldId id="700"/>
            <p14:sldId id="701"/>
            <p14:sldId id="702"/>
            <p14:sldId id="703"/>
            <p14:sldId id="704"/>
            <p14:sldId id="705"/>
            <p14:sldId id="706"/>
            <p14:sldId id="707"/>
            <p14:sldId id="708"/>
            <p14:sldId id="709"/>
            <p14:sldId id="712"/>
            <p14:sldId id="713"/>
            <p14:sldId id="714"/>
            <p14:sldId id="717"/>
            <p14:sldId id="719"/>
            <p14:sldId id="720"/>
            <p14:sldId id="721"/>
            <p14:sldId id="722"/>
            <p14:sldId id="723"/>
            <p14:sldId id="724"/>
            <p14:sldId id="725"/>
            <p14:sldId id="726"/>
            <p14:sldId id="727"/>
            <p14:sldId id="728"/>
            <p14:sldId id="729"/>
            <p14:sldId id="730"/>
            <p14:sldId id="731"/>
            <p14:sldId id="733"/>
            <p14:sldId id="735"/>
            <p14:sldId id="736"/>
            <p14:sldId id="737"/>
            <p14:sldId id="738"/>
            <p14:sldId id="739"/>
            <p14:sldId id="672"/>
            <p14:sldId id="745"/>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35" autoAdjust="0"/>
    <p:restoredTop sz="76059" autoAdjust="0"/>
  </p:normalViewPr>
  <p:slideViewPr>
    <p:cSldViewPr snapToGrid="0">
      <p:cViewPr varScale="1">
        <p:scale>
          <a:sx n="31" d="100"/>
          <a:sy n="31" d="100"/>
        </p:scale>
        <p:origin x="452" y="5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handoutMaster" Target="handoutMasters/handout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2015-08-18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4.png>
</file>

<file path=ppt/media/image1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tool we will explore is `chef-apply`. It is a command-line application that allows us to work with resources and recipes files.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28254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TBD: Why sudo here?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36456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what are resources? What are recipe files?</a:t>
            </a:r>
          </a:p>
          <a:p>
            <a:endParaRPr lang="en-US" dirty="0" smtClean="0"/>
          </a:p>
          <a:p>
            <a:r>
              <a:rPr lang="en-US" dirty="0" smtClean="0"/>
              <a:t>Let's answer these questions one at a time.</a:t>
            </a:r>
          </a:p>
          <a:p>
            <a:endParaRPr lang="en-US" dirty="0" smtClean="0"/>
          </a:p>
          <a:p>
            <a:r>
              <a:rPr lang="en-US" dirty="0" smtClean="0"/>
              <a:t>First, let's look at Chef's documentation about resources. Visit the docs page on resources and read the first three paragraphs.</a:t>
            </a:r>
          </a:p>
          <a:p>
            <a:endParaRPr lang="en-US" dirty="0" smtClean="0"/>
          </a:p>
          <a:p>
            <a:r>
              <a:rPr lang="en-US" dirty="0" smtClean="0"/>
              <a:t>Instructor Note: This may sound unusual to ask people in a physical classroom to read this content but it is important that they learn to read the documentation. And particularly this entry is very useful.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Let's look at a few examples of resources</a:t>
            </a:r>
            <a:r>
              <a:rPr lang="en-US" dirty="0" smtClean="0"/>
              <a:t>. TBD: Link bad.</a:t>
            </a: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When the </a:t>
            </a:r>
            <a:r>
              <a:rPr lang="en-US" dirty="0" smtClean="0">
                <a:latin typeface="Inconsolata" panose="020B0609030003000000" pitchFamily="49" charset="0"/>
              </a:rPr>
              <a:t>package "httpd"</a:t>
            </a:r>
            <a:r>
              <a:rPr lang="en-US" baseline="0" dirty="0" smtClean="0">
                <a:latin typeface="Inconsolata" panose="020B0609030003000000" pitchFamily="49" charset="0"/>
              </a:rPr>
              <a:t> command is run, the </a:t>
            </a:r>
            <a:r>
              <a:rPr lang="en-US" dirty="0" smtClean="0"/>
              <a:t>package named 'httpd' (Apache web server) is installed. In this example this command</a:t>
            </a:r>
            <a:r>
              <a:rPr lang="en-US" baseline="0" dirty="0" smtClean="0"/>
              <a:t> is being run from within a Resource of a recipe, not from the command line.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The service named '</a:t>
            </a:r>
            <a:r>
              <a:rPr lang="en-US" dirty="0" err="1" smtClean="0"/>
              <a:t>ntp</a:t>
            </a:r>
            <a:r>
              <a:rPr lang="en-US" dirty="0" smtClean="0"/>
              <a:t>' is enabled and started.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to the `chef-apply` command. It looks like you can supply a resource or resources, in a string</a:t>
            </a:r>
            <a:r>
              <a:rPr lang="en-US" baseline="0" dirty="0" smtClean="0"/>
              <a:t> </a:t>
            </a:r>
            <a:r>
              <a:rPr lang="en-US" dirty="0" smtClean="0"/>
              <a:t>or text, with the -e flag.</a:t>
            </a:r>
          </a:p>
          <a:p>
            <a:endParaRPr lang="en-US" dirty="0" smtClean="0"/>
          </a:p>
          <a:p>
            <a:r>
              <a:rPr lang="en-US" dirty="0" smtClean="0"/>
              <a:t>SD: TBD Do you actually try</a:t>
            </a:r>
            <a:r>
              <a:rPr lang="en-US" baseline="0" dirty="0" smtClean="0"/>
              <a:t> "execute" while on this slide?</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wanted to install the </a:t>
            </a:r>
            <a:r>
              <a:rPr lang="en-US" dirty="0" err="1" smtClean="0"/>
              <a:t>nano</a:t>
            </a:r>
            <a:r>
              <a:rPr lang="en-US" dirty="0" smtClean="0"/>
              <a:t> package,</a:t>
            </a:r>
            <a:r>
              <a:rPr lang="en-US" baseline="0" dirty="0" smtClean="0"/>
              <a:t> you</a:t>
            </a:r>
            <a:r>
              <a:rPr lang="en-US" dirty="0" smtClean="0"/>
              <a:t> could run this command with the following text:</a:t>
            </a:r>
          </a:p>
          <a:p>
            <a:endParaRPr lang="en-US" dirty="0" smtClean="0"/>
          </a:p>
          <a:p>
            <a:r>
              <a:rPr lang="en-US" dirty="0" smtClean="0"/>
              <a:t>$ sudo chef-apply -e "package '</a:t>
            </a:r>
            <a:r>
              <a:rPr lang="en-US" dirty="0" err="1" smtClean="0"/>
              <a:t>nano</a:t>
            </a:r>
            <a:r>
              <a:rPr lang="en-US" dirty="0" smtClean="0"/>
              <a:t>'"</a:t>
            </a:r>
          </a:p>
          <a:p>
            <a:endParaRPr lang="en-US" dirty="0" smtClean="0"/>
          </a:p>
          <a:p>
            <a:r>
              <a:rPr lang="en-US" dirty="0" smtClean="0"/>
              <a:t>SD: TBD why sudo?</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25502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verify that the editor is installed by again using the `which` command. You installed the </a:t>
            </a:r>
            <a:r>
              <a:rPr lang="en-US" dirty="0" err="1" smtClean="0"/>
              <a:t>nano</a:t>
            </a:r>
            <a:r>
              <a:rPr lang="en-US" dirty="0" smtClean="0"/>
              <a:t> editor and now </a:t>
            </a:r>
            <a:r>
              <a:rPr lang="en-US" b="1" dirty="0" smtClean="0"/>
              <a:t>which</a:t>
            </a:r>
            <a:r>
              <a:rPr lang="en-US" dirty="0" smtClean="0"/>
              <a:t> reports where it was able to find the </a:t>
            </a:r>
            <a:r>
              <a:rPr lang="en-US" dirty="0" err="1" smtClean="0"/>
              <a:t>nano</a:t>
            </a:r>
            <a:r>
              <a:rPr lang="en-US" dirty="0" smtClean="0"/>
              <a:t> executable.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22760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1. Before you execute the command</a:t>
            </a:r>
            <a:r>
              <a:rPr lang="en-US" baseline="0" dirty="0" smtClean="0"/>
              <a:t> t</a:t>
            </a:r>
            <a:r>
              <a:rPr lang="en-US" dirty="0" smtClean="0"/>
              <a:t>hink about what will happen. Think about what you would want to happen. Look at the output from the previous run. Then take a guess. Write it down or type out what you think will happen. Then run the command again</a:t>
            </a:r>
          </a:p>
          <a:p>
            <a:endParaRPr lang="en-US" dirty="0" smtClean="0"/>
          </a:p>
          <a:p>
            <a:pPr marL="0" indent="0">
              <a:buFont typeface="+mj-lt"/>
              <a:buNone/>
            </a:pPr>
            <a:r>
              <a:rPr lang="en-US" dirty="0" smtClean="0"/>
              <a:t>2. What would the output be if you ran this command? Was there a situation where the package was already uninstalled and we executed this resource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9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900" b="0" i="1" kern="1200" dirty="0" smtClean="0">
                <a:solidFill>
                  <a:schemeClr val="tx1"/>
                </a:solidFill>
                <a:effectLst/>
                <a:latin typeface="Arial" panose="020B0604020202020204" pitchFamily="34" charset="0"/>
                <a:ea typeface="+mn-ea"/>
                <a:cs typeface="Arial" panose="020B0604020202020204" pitchFamily="34" charset="0"/>
              </a:rPr>
              <a:t/>
            </a:r>
            <a:br>
              <a:rPr lang="en-US" sz="900" b="0" i="1" kern="1200" dirty="0" smtClean="0">
                <a:solidFill>
                  <a:schemeClr val="tx1"/>
                </a:solidFill>
                <a:effectLst/>
                <a:latin typeface="Arial" panose="020B0604020202020204" pitchFamily="34" charset="0"/>
                <a:ea typeface="+mn-ea"/>
                <a:cs typeface="Arial" panose="020B0604020202020204" pitchFamily="34" charset="0"/>
              </a:rPr>
            </a:br>
            <a:endParaRPr lang="en-US" sz="900" b="0" i="1" kern="1200" dirty="0" smtClean="0">
              <a:solidFill>
                <a:schemeClr val="tx1"/>
              </a:solidFill>
              <a:effectLst/>
              <a:latin typeface="Arial" panose="020B0604020202020204" pitchFamily="34" charset="0"/>
              <a:ea typeface="+mn-ea"/>
              <a:cs typeface="Arial" panose="020B0604020202020204" pitchFamily="34" charset="0"/>
            </a:endParaRPr>
          </a:p>
          <a:p>
            <a:r>
              <a:rPr lang="en-US" sz="900" b="0" i="0" kern="1200" dirty="0" smtClean="0">
                <a:solidFill>
                  <a:schemeClr val="tx1"/>
                </a:solidFill>
                <a:effectLst/>
                <a:latin typeface="Arial" panose="020B0604020202020204" pitchFamily="34" charset="0"/>
                <a:ea typeface="+mn-ea"/>
                <a:cs typeface="Arial" panose="020B0604020202020204" pitchFamily="34" charset="0"/>
              </a:rPr>
              <a:t>We call this test and repair. Meaning the resource first tested the system before it takes action.</a:t>
            </a:r>
          </a:p>
          <a:p>
            <a:endParaRPr lang="en-US" sz="900" b="0" i="0" kern="1200" dirty="0" smtClean="0">
              <a:solidFill>
                <a:schemeClr val="tx1"/>
              </a:solidFill>
              <a:effectLst/>
              <a:latin typeface="Arial" panose="020B0604020202020204" pitchFamily="34" charset="0"/>
              <a:ea typeface="+mn-ea"/>
              <a:cs typeface="Arial" panose="020B0604020202020204" pitchFamily="34" charset="0"/>
            </a:endParaRPr>
          </a:p>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an editor using `chef-apply` but we missed a very important </a:t>
            </a:r>
            <a:r>
              <a:rPr lang="en-US" dirty="0" smtClean="0"/>
              <a:t>step.</a:t>
            </a:r>
            <a:endParaRPr lang="en-US" dirty="0" smtClean="0"/>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46252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the editor of your choice (vim, </a:t>
            </a:r>
            <a:r>
              <a:rPr lang="en-US" dirty="0" err="1" smtClean="0"/>
              <a:t>nano</a:t>
            </a:r>
            <a:r>
              <a:rPr lang="en-US" dirty="0" smtClean="0"/>
              <a:t>, </a:t>
            </a:r>
            <a:r>
              <a:rPr lang="en-US" dirty="0" err="1" smtClean="0"/>
              <a:t>emacs</a:t>
            </a:r>
            <a:r>
              <a:rPr lang="en-US" dirty="0" smtClean="0"/>
              <a:t>) for this lab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your editor 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p>
          <a:p>
            <a:endParaRPr lang="en-US" dirty="0" smtClean="0"/>
          </a:p>
          <a:p>
            <a:r>
              <a:rPr lang="en-US" dirty="0" smtClean="0"/>
              <a:t>Add the resource definition displayed here.</a:t>
            </a:r>
          </a:p>
          <a:p>
            <a:endParaRPr lang="en-US" dirty="0" smtClean="0"/>
          </a:p>
          <a:p>
            <a:r>
              <a:rPr lang="en-US" dirty="0" smtClean="0"/>
              <a:t>We are defining a resource with the type called 'file' and named 'hello.txt'. We also are stating what the contents of that file should contain 'Hello, World!'.</a:t>
            </a:r>
          </a:p>
          <a:p>
            <a:endParaRPr lang="en-US" dirty="0" smtClean="0"/>
          </a:p>
          <a:p>
            <a:r>
              <a:rPr lang="en-US" dirty="0" smtClean="0"/>
              <a:t>Save the file and let's return to the terminal and the `chef-apply` 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help again it looks like that we can provide a recipe file directly to the `chef-apply` command.</a:t>
            </a:r>
          </a:p>
          <a:p>
            <a:endParaRPr lang="en-US" dirty="0" smtClean="0"/>
          </a:p>
          <a:p>
            <a:r>
              <a:rPr lang="en-US" dirty="0" smtClean="0"/>
              <a:t>SD: TBD Why sudo?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332775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apply our recipe we would need to type `sudo chef-apply </a:t>
            </a:r>
            <a:r>
              <a:rPr lang="en-US" dirty="0" err="1" smtClean="0"/>
              <a:t>hello.rb</a:t>
            </a:r>
            <a:r>
              <a:rPr lang="en-US" dirty="0" smtClean="0"/>
              <a:t>`.</a:t>
            </a:r>
          </a:p>
          <a:p>
            <a:endParaRPr lang="en-US" dirty="0" smtClean="0"/>
          </a:p>
          <a:p>
            <a:r>
              <a:rPr lang="en-US" dirty="0" smtClean="0"/>
              <a:t>Reviewing the output you should see a file named 'hello.txt' was created and then the contents of the was updated to include our 'Hello, World!'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to prove that a file was created you can use the `cat` command with the path of the file, 'hello.txt'. 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pick an editor and then use Chef to install it. There are three command-line editors and one (</a:t>
            </a:r>
            <a:r>
              <a:rPr lang="en-US" dirty="0" err="1" smtClean="0"/>
              <a:t>tbd</a:t>
            </a:r>
            <a:r>
              <a:rPr lang="en-US" dirty="0" smtClean="0"/>
              <a:t> Sublime) that we can choose from. Each with their own strengths and weaknesses. </a:t>
            </a:r>
          </a:p>
          <a:p>
            <a:endParaRPr lang="en-US" dirty="0" smtClean="0"/>
          </a:p>
          <a:p>
            <a:r>
              <a:rPr lang="en-US" dirty="0" smtClean="0"/>
              <a:t>If you are comfortable using</a:t>
            </a:r>
            <a:r>
              <a:rPr lang="en-US" baseline="0" dirty="0" smtClean="0"/>
              <a:t> Linux/Unix text editors, you can choose </a:t>
            </a:r>
            <a:r>
              <a:rPr lang="en-US" baseline="0" dirty="0" err="1" smtClean="0"/>
              <a:t>Emacs</a:t>
            </a:r>
            <a:r>
              <a:rPr lang="en-US" baseline="0" dirty="0" smtClean="0"/>
              <a:t>, Nano, or VIM (like vi).</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If you are not </a:t>
            </a:r>
            <a:r>
              <a:rPr lang="en-US" dirty="0" smtClean="0"/>
              <a:t>comfortable using</a:t>
            </a:r>
            <a:r>
              <a:rPr lang="en-US" baseline="0" dirty="0" smtClean="0"/>
              <a:t> Linux/Unix text editors, you can use </a:t>
            </a:r>
            <a:r>
              <a:rPr lang="en-US" dirty="0" smtClean="0"/>
              <a:t>Sublime in remote mode.</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t>Either way, we will still be installing some text editors in this course</a:t>
            </a:r>
            <a:r>
              <a:rPr lang="en-US" baseline="0" dirty="0" smtClean="0"/>
              <a:t> in order to demonstrate how Chef can easily install packages.</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Anything more to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a:t>
            </a:r>
            <a:r>
              <a:rPr lang="en-US" dirty="0" err="1" smtClean="0"/>
              <a:t>hello.rb</a:t>
            </a:r>
            <a:r>
              <a:rPr lang="en-US"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here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parameter to our resource.</a:t>
            </a:r>
          </a:p>
          <a:p>
            <a:endParaRPr lang="en-US" dirty="0" smtClean="0"/>
          </a:p>
          <a:p>
            <a:r>
              <a:rPr lang="en-US" dirty="0" smtClean="0"/>
              <a:t>The contents of this block contains attributes (and other things) that help describe the state of the resource. In this instance, the source attribute 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 you find that information in the output from running `chef-apply`?</a:t>
            </a:r>
          </a:p>
          <a:p>
            <a:endParaRPr lang="en-US" dirty="0" smtClean="0"/>
          </a:p>
          <a:p>
            <a:r>
              <a:rPr lang="en-US" dirty="0" smtClean="0"/>
              <a:t>Could you find that information in the documentation for the file resource?</a:t>
            </a:r>
          </a:p>
          <a:p>
            <a:endParaRPr lang="en-US" dirty="0" smtClean="0"/>
          </a:p>
          <a:p>
            <a:r>
              <a:rPr lang="en-US" dirty="0" smtClean="0"/>
              <a:t>Read through the file resource documentation.</a:t>
            </a:r>
          </a:p>
          <a:p>
            <a:endParaRPr lang="en-US" dirty="0" smtClean="0"/>
          </a:p>
          <a:p>
            <a:r>
              <a:rPr lang="en-US" dirty="0" smtClean="0"/>
              <a:t>First, find the list of actions and then see if you can find the default one.</a:t>
            </a:r>
          </a:p>
          <a:p>
            <a:endParaRPr lang="en-US" dirty="0" smtClean="0"/>
          </a:p>
          <a:p>
            <a:r>
              <a:rPr lang="en-US" dirty="0" smtClean="0"/>
              <a:t>Second, find the list of attributes and find the default values for mode, owner, and group.</a:t>
            </a:r>
          </a:p>
          <a:p>
            <a:endParaRPr lang="en-US" dirty="0" smtClean="0"/>
          </a:p>
          <a:p>
            <a:r>
              <a:rPr lang="en-US" dirty="0" smtClean="0"/>
              <a:t>The reason is that we want you to return to the file resource in '</a:t>
            </a:r>
            <a:r>
              <a:rPr lang="en-US" dirty="0" err="1" smtClean="0"/>
              <a:t>hello.rb</a:t>
            </a:r>
            <a:r>
              <a:rPr lang="en-US" dirty="0" smtClean="0"/>
              <a:t>' and add attributes for mode, owner and group. But only if the values here are different from the default values.</a:t>
            </a:r>
          </a:p>
          <a:p>
            <a:endParaRPr lang="en-US" dirty="0" smtClean="0"/>
          </a:p>
          <a:p>
            <a:r>
              <a:rPr lang="en-US" dirty="0" smtClean="0"/>
              <a:t>Instructor Note:  Allow the attendees time to solve this exercise.</a:t>
            </a:r>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b="1" dirty="0" err="1" smtClean="0">
                <a:latin typeface="Inconsolata"/>
                <a:cs typeface="Inconsolata"/>
              </a:rPr>
              <a:t>Emacs</a:t>
            </a:r>
            <a:r>
              <a:rPr lang="en-US" b="0" dirty="0" smtClean="0">
                <a:latin typeface="Inconsolata"/>
                <a:cs typeface="Inconsolata"/>
              </a:rPr>
              <a:t>:</a:t>
            </a:r>
            <a:r>
              <a:rPr lang="en-US" b="1" dirty="0" smtClean="0">
                <a:latin typeface="Inconsolata"/>
                <a:cs typeface="Inconsolata"/>
              </a:rPr>
              <a:t> </a:t>
            </a:r>
            <a:r>
              <a:rPr lang="en-US" b="0" dirty="0" smtClean="0">
                <a:latin typeface="Inconsolata"/>
                <a:cs typeface="Inconsolata"/>
              </a:rPr>
              <a:t>(</a:t>
            </a:r>
            <a:r>
              <a:rPr lang="en-US" dirty="0" err="1" smtClean="0"/>
              <a:t>Emacs</a:t>
            </a:r>
            <a:r>
              <a:rPr lang="en-US" dirty="0" smtClean="0"/>
              <a:t> is fairly straightforward for editing files.)</a:t>
            </a:r>
            <a:endParaRPr lang="en-US" b="1"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OPEN FILE	$ </a:t>
            </a:r>
            <a:r>
              <a:rPr lang="en-US" dirty="0" err="1" smtClean="0">
                <a:latin typeface="Inconsolata"/>
                <a:cs typeface="Inconsolata"/>
              </a:rPr>
              <a:t>emacs</a:t>
            </a:r>
            <a:r>
              <a:rPr lang="en-US" dirty="0" smtClean="0">
                <a:latin typeface="Inconsolata"/>
                <a:cs typeface="Inconsolata"/>
              </a:rPr>
              <a:t> FILENAME</a:t>
            </a:r>
          </a:p>
          <a:p>
            <a:r>
              <a:rPr lang="en-US" dirty="0" smtClean="0">
                <a:latin typeface="Inconsolata"/>
                <a:cs typeface="Inconsolata"/>
              </a:rPr>
              <a:t>WRITE FILE	</a:t>
            </a:r>
            <a:r>
              <a:rPr lang="en-US" dirty="0" err="1" smtClean="0">
                <a:latin typeface="Inconsolata"/>
                <a:cs typeface="Inconsolata"/>
              </a:rPr>
              <a:t>ctrl+x</a:t>
            </a:r>
            <a:r>
              <a:rPr lang="en-US" dirty="0" smtClean="0">
                <a:latin typeface="Inconsolata"/>
                <a:cs typeface="Inconsolata"/>
              </a:rPr>
              <a:t>, </a:t>
            </a:r>
            <a:r>
              <a:rPr lang="en-US" dirty="0" err="1" smtClean="0">
                <a:latin typeface="Inconsolata"/>
                <a:cs typeface="Inconsolata"/>
              </a:rPr>
              <a:t>ctrl+w</a:t>
            </a:r>
            <a:endParaRPr lang="en-US" dirty="0" smtClean="0">
              <a:latin typeface="Inconsolata"/>
              <a:cs typeface="Inconsolata"/>
            </a:endParaRPr>
          </a:p>
          <a:p>
            <a:r>
              <a:rPr lang="en-US" dirty="0" smtClean="0">
                <a:latin typeface="Inconsolata"/>
                <a:cs typeface="Inconsolata"/>
              </a:rPr>
              <a:t>EXIT	 </a:t>
            </a:r>
            <a:r>
              <a:rPr lang="en-US" dirty="0" err="1" smtClean="0">
                <a:latin typeface="Inconsolata"/>
                <a:cs typeface="Inconsolata"/>
              </a:rPr>
              <a:t>ctrl+x</a:t>
            </a:r>
            <a:r>
              <a:rPr lang="en-US" dirty="0" smtClean="0">
                <a:latin typeface="Inconsolata"/>
                <a:cs typeface="Inconsolata"/>
              </a:rPr>
              <a:t>, </a:t>
            </a:r>
            <a:r>
              <a:rPr lang="en-US" dirty="0" err="1" smtClean="0">
                <a:latin typeface="Inconsolata"/>
                <a:cs typeface="Inconsolata"/>
              </a:rPr>
              <a:t>ctrl+c</a:t>
            </a:r>
            <a:endParaRPr lang="en-US" dirty="0" smtClean="0">
              <a:latin typeface="Inconsolata"/>
              <a:cs typeface="Inconsolata"/>
            </a:endParaRPr>
          </a:p>
          <a:p>
            <a:endParaRPr lang="en-US" dirty="0" smtClean="0">
              <a:latin typeface="Inconsolata"/>
            </a:endParaRPr>
          </a:p>
          <a:p>
            <a:r>
              <a:rPr lang="en-US" b="1" dirty="0" smtClean="0">
                <a:latin typeface="Inconsolata"/>
              </a:rPr>
              <a:t>Nano</a:t>
            </a:r>
            <a:r>
              <a:rPr lang="en-US" b="0" dirty="0" smtClean="0">
                <a:latin typeface="Inconsolata"/>
              </a:rPr>
              <a:t>:</a:t>
            </a:r>
            <a:r>
              <a:rPr lang="en-US" b="1" dirty="0" smtClean="0">
                <a:latin typeface="Inconsolata"/>
              </a:rPr>
              <a:t> </a:t>
            </a:r>
            <a:r>
              <a:rPr lang="en-US" b="0" dirty="0" smtClean="0">
                <a:latin typeface="Inconsolata"/>
              </a:rPr>
              <a:t>(</a:t>
            </a:r>
            <a:r>
              <a:rPr lang="en-US" dirty="0" smtClean="0"/>
              <a:t>Nano is usually touted as the easiest editor to get started with editing through the command-line.)</a:t>
            </a:r>
            <a:endParaRPr lang="en-US" b="1" dirty="0" smtClean="0">
              <a:latin typeface="Inconsolata"/>
            </a:endParaRPr>
          </a:p>
          <a:p>
            <a:endParaRPr lang="en-US" dirty="0" smtClean="0">
              <a:latin typeface="Inconsolata"/>
            </a:endParaRPr>
          </a:p>
          <a:p>
            <a:pPr>
              <a:lnSpc>
                <a:spcPct val="120000"/>
              </a:lnSpc>
            </a:pPr>
            <a:r>
              <a:rPr lang="en-US" dirty="0" smtClean="0">
                <a:latin typeface="Inconsolata"/>
                <a:cs typeface="Inconsolata"/>
              </a:rPr>
              <a:t>OPEN FILE	$ </a:t>
            </a:r>
            <a:r>
              <a:rPr lang="en-US" dirty="0" err="1" smtClean="0">
                <a:latin typeface="Inconsolata"/>
                <a:cs typeface="Inconsolata"/>
              </a:rPr>
              <a:t>nano</a:t>
            </a:r>
            <a:r>
              <a:rPr lang="en-US" dirty="0" smtClean="0">
                <a:latin typeface="Inconsolata"/>
                <a:cs typeface="Inconsolata"/>
              </a:rPr>
              <a:t> FILENAME</a:t>
            </a:r>
          </a:p>
          <a:p>
            <a:r>
              <a:rPr lang="en-US" dirty="0" smtClean="0">
                <a:latin typeface="Inconsolata"/>
                <a:cs typeface="Inconsolata"/>
              </a:rPr>
              <a:t>WRITE (When</a:t>
            </a:r>
            <a:r>
              <a:rPr lang="en-US" baseline="0" dirty="0" smtClean="0">
                <a:latin typeface="Inconsolata"/>
                <a:cs typeface="Inconsolata"/>
              </a:rPr>
              <a:t> exiting</a:t>
            </a:r>
            <a:r>
              <a:rPr lang="en-US" dirty="0" smtClean="0">
                <a:latin typeface="Inconsolata"/>
                <a:cs typeface="Inconsolata"/>
              </a:rPr>
              <a:t>)</a:t>
            </a:r>
            <a:r>
              <a:rPr lang="en-US" baseline="0" dirty="0" smtClean="0">
                <a:latin typeface="Inconsolata"/>
                <a:cs typeface="Inconsolata"/>
              </a:rPr>
              <a:t> </a:t>
            </a:r>
            <a:r>
              <a:rPr lang="en-US" dirty="0" err="1" smtClean="0">
                <a:latin typeface="Inconsolata"/>
                <a:cs typeface="Inconsolata"/>
              </a:rPr>
              <a:t>ctrl+x</a:t>
            </a:r>
            <a:r>
              <a:rPr lang="en-US" dirty="0" smtClean="0">
                <a:latin typeface="Inconsolata"/>
                <a:cs typeface="Inconsolata"/>
              </a:rPr>
              <a:t>, y, ENTER</a:t>
            </a:r>
          </a:p>
          <a:p>
            <a:r>
              <a:rPr lang="en-US" dirty="0" smtClean="0">
                <a:latin typeface="Inconsolata"/>
                <a:cs typeface="Inconsolata"/>
              </a:rPr>
              <a:t>EXIT	</a:t>
            </a:r>
            <a:r>
              <a:rPr lang="en-US" dirty="0" err="1" smtClean="0">
                <a:latin typeface="Inconsolata"/>
                <a:cs typeface="Inconsolata"/>
              </a:rPr>
              <a:t>ctrl+x</a:t>
            </a:r>
            <a:endParaRPr lang="en-US" dirty="0" smtClean="0">
              <a:latin typeface="Inconsolata"/>
              <a:cs typeface="Inconsolata"/>
            </a:endParaRPr>
          </a:p>
          <a:p>
            <a:endParaRPr lang="en-US" dirty="0" smtClean="0">
              <a:latin typeface="Inconsolata"/>
              <a:cs typeface="Inconsolata"/>
            </a:endParaRPr>
          </a:p>
          <a:p>
            <a:r>
              <a:rPr lang="en-US" b="1" dirty="0" smtClean="0">
                <a:latin typeface="Inconsolata"/>
                <a:cs typeface="Inconsolata"/>
              </a:rPr>
              <a:t>VIM</a:t>
            </a:r>
            <a:r>
              <a:rPr lang="en-US" b="0" dirty="0" smtClean="0">
                <a:latin typeface="Inconsolata"/>
                <a:cs typeface="Inconsolata"/>
              </a:rPr>
              <a:t>: </a:t>
            </a:r>
            <a:r>
              <a:rPr lang="en-US" b="0" dirty="0" smtClean="0">
                <a:latin typeface="Inconsolata"/>
                <a:cs typeface="Inconsolata"/>
              </a:rPr>
              <a:t>(</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OPEN FILE	$ vim FILENAME</a:t>
            </a:r>
          </a:p>
          <a:p>
            <a:pPr>
              <a:lnSpc>
                <a:spcPct val="120000"/>
              </a:lnSpc>
            </a:pPr>
            <a:r>
              <a:rPr lang="en-US" dirty="0" smtClean="0">
                <a:latin typeface="Inconsolata"/>
                <a:cs typeface="Inconsolata"/>
              </a:rPr>
              <a:t>START EDITING	</a:t>
            </a:r>
            <a:r>
              <a:rPr lang="en-US" dirty="0" err="1" smtClean="0">
                <a:latin typeface="Inconsolata"/>
                <a:cs typeface="Inconsolata"/>
              </a:rPr>
              <a:t>i</a:t>
            </a:r>
            <a:endParaRPr lang="en-US" dirty="0" smtClean="0">
              <a:latin typeface="Inconsolata"/>
              <a:cs typeface="Inconsolata"/>
            </a:endParaRPr>
          </a:p>
          <a:p>
            <a:pPr>
              <a:lnSpc>
                <a:spcPct val="120000"/>
              </a:lnSpc>
            </a:pPr>
            <a:r>
              <a:rPr lang="en-US" dirty="0" smtClean="0">
                <a:latin typeface="Inconsolata"/>
                <a:cs typeface="Inconsolata"/>
              </a:rPr>
              <a:t>WRITE FILE	ESC, :w</a:t>
            </a:r>
          </a:p>
          <a:p>
            <a:pPr>
              <a:lnSpc>
                <a:spcPct val="120000"/>
              </a:lnSpc>
            </a:pPr>
            <a:r>
              <a:rPr lang="en-US" dirty="0" smtClean="0">
                <a:latin typeface="Inconsolata"/>
                <a:cs typeface="Inconsolata"/>
              </a:rPr>
              <a:t>EXIT	ESC, :q</a:t>
            </a:r>
          </a:p>
          <a:p>
            <a:pPr>
              <a:lnSpc>
                <a:spcPct val="120000"/>
              </a:lnSpc>
            </a:pPr>
            <a:r>
              <a:rPr lang="en-US" dirty="0" smtClean="0">
                <a:latin typeface="Inconsolata"/>
                <a:cs typeface="Inconsolata"/>
              </a:rPr>
              <a:t>EXIT (don't write) 	ESC, :q!</a:t>
            </a:r>
          </a:p>
          <a:p>
            <a:endParaRPr lang="en-US" dirty="0" smtClean="0">
              <a:latin typeface="Inconsolata"/>
              <a:cs typeface="Inconsolata"/>
            </a:endParaRPr>
          </a:p>
          <a:p>
            <a:endParaRPr lang="en-US" dirty="0" smtClean="0">
              <a:latin typeface="Inconsolata"/>
              <a:cs typeface="Inconsolata"/>
            </a:endParaRPr>
          </a:p>
          <a:p>
            <a:endParaRPr lang="en-US" dirty="0" smtClean="0">
              <a:latin typeface="Inconsolata"/>
              <a:cs typeface="Inconsolata"/>
            </a:endParaRPr>
          </a:p>
          <a:p>
            <a:endParaRPr lang="en-US" dirty="0" smtClean="0">
              <a:latin typeface="Inconsolata"/>
            </a:endParaRPr>
          </a:p>
          <a:p>
            <a:endParaRPr lang="en-US" dirty="0" smtClean="0">
              <a:latin typeface="Inconsolata"/>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60446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and attributes we tend to save ourselves the keystrokes and forgo expressing them.</a:t>
            </a:r>
          </a:p>
          <a:p>
            <a:endParaRPr lang="en-US" dirty="0" smtClean="0"/>
          </a:p>
          <a:p>
            <a:r>
              <a:rPr lang="en-US" dirty="0" smtClean="0"/>
              <a:t>The file resource in </a:t>
            </a:r>
            <a:r>
              <a:rPr lang="en-US" dirty="0" err="1" smtClean="0"/>
              <a:t>hello.rb</a:t>
            </a:r>
            <a:r>
              <a:rPr lang="en-US" dirty="0" smtClean="0"/>
              <a:t> does however need to add three new attributes: mode; owner; and group. And that is because the default values for these attributes are not the ones we want in our configuration policy.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171450" indent="-171450">
              <a:buFont typeface="Arial" panose="020B0604020202020204" pitchFamily="34" charset="0"/>
              <a:buChar char="•"/>
            </a:pPr>
            <a:endParaRPr lang="en-US" dirty="0" smtClean="0"/>
          </a:p>
          <a:p>
            <a:pPr marL="0" indent="0">
              <a:buFont typeface="Arial" panose="020B0604020202020204" pitchFamily="34" charset="0"/>
              <a:buNone/>
            </a:pPr>
            <a:r>
              <a:rPr lang="en-US" dirty="0" smtClean="0"/>
              <a:t>Create a recipe named '</a:t>
            </a:r>
            <a:r>
              <a:rPr lang="en-US" dirty="0" err="1" smtClean="0"/>
              <a:t>setup.rb</a:t>
            </a:r>
            <a:r>
              <a:rPr lang="en-US" dirty="0" smtClean="0"/>
              <a:t>' that:</a:t>
            </a:r>
          </a:p>
          <a:p>
            <a:pPr marL="0" indent="0">
              <a:buFont typeface="Arial" panose="020B0604020202020204" pitchFamily="34" charset="0"/>
              <a:buNone/>
            </a:pPr>
            <a:endParaRPr lang="en-US" dirty="0" smtClean="0"/>
          </a:p>
          <a:p>
            <a:pPr marL="171450" indent="-171450">
              <a:buFont typeface="Arial" panose="020B0604020202020204" pitchFamily="34" charset="0"/>
              <a:buChar char="•"/>
            </a:pPr>
            <a:r>
              <a:rPr lang="en-US" dirty="0" smtClean="0"/>
              <a:t>Installs the editor</a:t>
            </a:r>
          </a:p>
          <a:p>
            <a:pPr marL="171450" indent="-171450">
              <a:buFont typeface="Arial" panose="020B0604020202020204" pitchFamily="34" charset="0"/>
              <a:buChar char="•"/>
            </a:pPr>
            <a:r>
              <a:rPr lang="en-US" dirty="0" smtClean="0"/>
              <a:t>Installs the tree package</a:t>
            </a:r>
          </a:p>
          <a:p>
            <a:pPr marL="171450" indent="-171450">
              <a:buFont typeface="Arial" panose="020B0604020202020204" pitchFamily="34" charset="0"/>
              <a:buChar char="•"/>
            </a:pPr>
            <a:r>
              <a:rPr lang="en-US" dirty="0" smtClean="0"/>
              <a:t>And then creates an MOTD file</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dirty="0" smtClean="0"/>
              <a:t>Let's break that down: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538847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SD: TBD _ does this speaker note go here?  "Here is the final version of the `</a:t>
            </a:r>
            <a:r>
              <a:rPr lang="en-US" dirty="0" err="1" smtClean="0"/>
              <a:t>setup.rb</a:t>
            </a:r>
            <a:r>
              <a:rPr lang="en-US" dirty="0" smtClean="0"/>
              <a:t>` file that installs all the editors, our tree package, and creates our MOTD file.</a:t>
            </a:r>
          </a:p>
          <a:p>
            <a:r>
              <a:rPr lang="en-US" dirty="0" smtClean="0"/>
              <a:t>"</a:t>
            </a:r>
          </a:p>
          <a:p>
            <a:endParaRPr lang="en-US" dirty="0" smtClean="0"/>
          </a:p>
          <a:p>
            <a:r>
              <a:rPr lang="en-US" dirty="0" smtClean="0"/>
              <a:t>What is the resource definition for this description: `The package named $EDITOR is installed.`</a:t>
            </a:r>
          </a:p>
          <a:p>
            <a:endParaRPr lang="en-US" dirty="0" smtClean="0"/>
          </a:p>
          <a:p>
            <a:r>
              <a:rPr lang="en-US" dirty="0" smtClean="0"/>
              <a:t>What is the resource definition for this description: `The package named tree is installed.`</a:t>
            </a:r>
          </a:p>
          <a:p>
            <a:endParaRPr lang="en-US" dirty="0" smtClean="0"/>
          </a:p>
          <a:p>
            <a:r>
              <a:rPr lang="en-US" dirty="0" smtClean="0"/>
              <a:t>What is the resource definition for this description: `The file named "/etc/</a:t>
            </a:r>
            <a:r>
              <a:rPr lang="en-US" dirty="0" err="1" smtClean="0"/>
              <a:t>motd</a:t>
            </a:r>
            <a:r>
              <a:rPr lang="en-US" dirty="0" smtClean="0"/>
              <a:t>" is created with the content "Property of ...".`</a:t>
            </a:r>
          </a:p>
          <a:p>
            <a:endParaRPr lang="en-US" dirty="0" smtClean="0"/>
          </a:p>
          <a:p>
            <a:r>
              <a:rPr lang="en-US" dirty="0" smtClean="0"/>
              <a:t>Instructor Note: Allow the attendees time to solve this exercise.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SD: TBD </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5685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up this section on resources with a discussion.</a:t>
            </a:r>
          </a:p>
          <a:p>
            <a:endParaRPr lang="en-US" dirty="0" smtClean="0"/>
          </a:p>
          <a:p>
            <a:r>
              <a:rPr lang="en-US" dirty="0" smtClean="0"/>
              <a:t>We want you to write down or type out a few words for each of these questions. Because </a:t>
            </a:r>
            <a:r>
              <a:rPr lang="en-US" dirty="0" smtClean="0"/>
              <a:t>we </a:t>
            </a:r>
            <a:r>
              <a:rPr lang="en-US" dirty="0" smtClean="0"/>
              <a:t>want each of you to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Alright lets answer these four questions</a:t>
            </a:r>
            <a:r>
              <a:rPr lang="en-US" smtClean="0"/>
              <a:t>.</a:t>
            </a:r>
            <a:r>
              <a:rPr lang="en-US" baseline="0" smtClean="0"/>
              <a:t> </a:t>
            </a:r>
            <a:endParaRPr lang="en-US" dirty="0" smtClean="0"/>
          </a:p>
          <a:p>
            <a:pPr marL="171450" indent="-171450">
              <a:buFont typeface="Arial" panose="020B0604020202020204" pitchFamily="34" charset="0"/>
              <a:buChar char="•"/>
            </a:pPr>
            <a:r>
              <a:rPr lang="en-US" dirty="0" smtClean="0"/>
              <a:t>What is a resource?</a:t>
            </a:r>
            <a:br>
              <a:rPr lang="en-US" dirty="0" smtClean="0"/>
            </a:br>
            <a:r>
              <a:rPr lang="en-US" dirty="0" smtClean="0"/>
              <a:t/>
            </a:r>
            <a:br>
              <a:rPr lang="en-US" dirty="0" smtClean="0"/>
            </a:br>
            <a:endParaRPr lang="en-US" dirty="0" smtClean="0"/>
          </a:p>
          <a:p>
            <a:pPr marL="171450" indent="-171450">
              <a:buFont typeface="Arial" panose="020B0604020202020204" pitchFamily="34" charset="0"/>
              <a:buChar char="•"/>
            </a:pPr>
            <a:r>
              <a:rPr lang="en-US" dirty="0" smtClean="0"/>
              <a:t>What are some other possible examples of resources?</a:t>
            </a:r>
            <a:br>
              <a:rPr lang="en-US" dirty="0" smtClean="0"/>
            </a:br>
            <a:r>
              <a:rPr lang="en-US" dirty="0" smtClean="0"/>
              <a:t/>
            </a:r>
            <a:br>
              <a:rPr lang="en-US" dirty="0" smtClean="0"/>
            </a:br>
            <a:endParaRPr lang="en-US" dirty="0" smtClean="0"/>
          </a:p>
          <a:p>
            <a:pPr marL="171450" indent="-171450">
              <a:buFont typeface="Arial" panose="020B0604020202020204" pitchFamily="34" charset="0"/>
              <a:buChar char="•"/>
            </a:pPr>
            <a:r>
              <a:rPr lang="en-US" dirty="0" smtClean="0"/>
              <a:t>How did the examples resources we wrote describe the desired state of an element of our infrastructure?</a:t>
            </a:r>
            <a:br>
              <a:rPr lang="en-US" dirty="0" smtClean="0"/>
            </a:br>
            <a:r>
              <a:rPr lang="en-US" dirty="0" smtClean="0"/>
              <a:t/>
            </a:r>
            <a:br>
              <a:rPr lang="en-US" dirty="0" smtClean="0"/>
            </a:br>
            <a:endParaRPr lang="en-US" dirty="0" smtClean="0"/>
          </a:p>
          <a:p>
            <a:pPr marL="171450" indent="-171450">
              <a:buFont typeface="Arial" panose="020B0604020202020204" pitchFamily="34" charset="0"/>
              <a:buChar char="•"/>
            </a:pPr>
            <a:r>
              <a:rPr lang="en-US" dirty="0" smtClean="0"/>
              <a:t>What does it mean for a resource to be a statement of configuration policy?</a:t>
            </a:r>
          </a:p>
          <a:p>
            <a:endParaRPr lang="en-US" dirty="0" smtClean="0"/>
          </a:p>
          <a:p>
            <a:r>
              <a:rPr lang="en-US" dirty="0" smtClean="0"/>
              <a:t>With your answers, turn to another individuals in this class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dirty="0" smtClean="0"/>
              <a:t>`chef-apply`</a:t>
            </a:r>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a:p>
            <a:r>
              <a:rPr lang="en-US" dirty="0" smtClean="0"/>
              <a:t>Resources are grouped into recipes, which describe working configurations. For example, a package to install, the location of a template from which to build a file, and a service to be started.</a:t>
            </a:r>
          </a:p>
          <a:p>
            <a:endParaRPr lang="en-US" dirty="0" smtClean="0"/>
          </a:p>
          <a:p>
            <a:r>
              <a:rPr lang="en-US" dirty="0" smtClean="0"/>
              <a:t>Where a resource represents a piece of the system (and its desired state), a provider defines the steps that are needed to bring that piece of the system from its current state into the desired state.</a:t>
            </a:r>
          </a:p>
          <a:p>
            <a:r>
              <a:rPr lang="en-US" dirty="0" smtClean="0"/>
              <a:t>```</a:t>
            </a:r>
          </a:p>
          <a:p>
            <a:endParaRPr lang="en-US" dirty="0" smtClean="0"/>
          </a:p>
          <a:p>
            <a:r>
              <a:rPr lang="en-US" dirty="0" smtClean="0"/>
              <a:t>Resources describe what we want our system to look like AND sound like they do all the work to make it look like that.</a:t>
            </a:r>
          </a:p>
          <a:p>
            <a:endParaRPr lang="en-US" dirty="0" smtClean="0"/>
          </a:p>
          <a:p>
            <a:r>
              <a:rPr lang="en-US" dirty="0" smtClean="0"/>
              <a:t>Let's look at a few examples of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60797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TBD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60911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picked your editor, you need to find out if it is already installed. You can use the `which` command and ask the Operating System (OS) if it knows if there is an executable for our text editor in our path.</a:t>
            </a:r>
          </a:p>
          <a:p>
            <a:endParaRPr lang="en-US" dirty="0" smtClean="0"/>
          </a:p>
          <a:p>
            <a:r>
              <a:rPr lang="en-US" dirty="0" smtClean="0"/>
              <a:t>Is </a:t>
            </a:r>
            <a:r>
              <a:rPr lang="en-US" dirty="0" err="1" smtClean="0"/>
              <a:t>nano</a:t>
            </a:r>
            <a:r>
              <a:rPr lang="en-US" dirty="0" smtClean="0"/>
              <a:t> installed? No it doesn't look like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0380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vim installed? No it doesn't look like it either.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83132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a:t>
            </a:r>
            <a:r>
              <a:rPr lang="en-US" dirty="0" err="1" smtClean="0"/>
              <a:t>emacs</a:t>
            </a:r>
            <a:r>
              <a:rPr lang="en-US" dirty="0" smtClean="0"/>
              <a:t> installed? Seems like it isn't either.</a:t>
            </a:r>
          </a:p>
          <a:p>
            <a:endParaRPr lang="en-US" dirty="0" smtClean="0"/>
          </a:p>
          <a:p>
            <a:r>
              <a:rPr lang="en-US" dirty="0" smtClean="0"/>
              <a:t>It seems your workstation doesn't have any of the preferred command-line editors installed. So that means there is a little more configuration left for you to do.</a:t>
            </a:r>
          </a:p>
          <a:p>
            <a:endParaRPr lang="en-US" dirty="0" smtClean="0"/>
          </a:p>
          <a:p>
            <a:r>
              <a:rPr lang="en-US" dirty="0" smtClean="0"/>
              <a:t>But before you figure out the </a:t>
            </a:r>
            <a:r>
              <a:rPr lang="en-US" dirty="0" err="1" smtClean="0"/>
              <a:t>linux</a:t>
            </a:r>
            <a:r>
              <a:rPr lang="en-US" dirty="0" smtClean="0"/>
              <a:t> distribution and start installing packages through the distribution's specific package manager -- this seems like a perfect opportunity to experiment with how to solve configuration problems with Chef.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43477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We</a:t>
            </a:r>
            <a:r>
              <a:rPr lang="en-US" baseline="0" dirty="0" smtClean="0"/>
              <a:t> plan to allow </a:t>
            </a:r>
            <a:r>
              <a:rPr lang="en-US" baseline="0" dirty="0" smtClean="0"/>
              <a:t>Linux-challenged users to use </a:t>
            </a:r>
            <a:r>
              <a:rPr lang="en-US" baseline="0" dirty="0" smtClean="0"/>
              <a:t>Sublime in remote mode so this slide will have to go.</a:t>
            </a:r>
            <a:r>
              <a:rPr lang="en-US" dirty="0" smtClean="0"/>
              <a:t> </a:t>
            </a:r>
            <a:endParaRPr lang="en-US" dirty="0" smtClean="0"/>
          </a:p>
          <a:p>
            <a:endParaRPr lang="en-US" dirty="0" smtClean="0"/>
          </a:p>
          <a:p>
            <a:r>
              <a:rPr lang="en-US" dirty="0" smtClean="0"/>
              <a:t>Note</a:t>
            </a:r>
            <a:r>
              <a:rPr lang="en-US" dirty="0" smtClean="0"/>
              <a:t>:</a:t>
            </a:r>
            <a:r>
              <a:rPr lang="en-US" baseline="0" dirty="0" smtClean="0"/>
              <a:t> </a:t>
            </a:r>
            <a:r>
              <a:rPr lang="en-US" sz="900" b="0" i="0" kern="1200" dirty="0" smtClean="0">
                <a:solidFill>
                  <a:schemeClr val="tx1"/>
                </a:solidFill>
                <a:effectLst/>
                <a:latin typeface="Arial" panose="020B0604020202020204" pitchFamily="34" charset="0"/>
                <a:ea typeface="+mn-ea"/>
                <a:cs typeface="Arial" panose="020B0604020202020204" pitchFamily="34" charset="0"/>
              </a:rPr>
              <a:t>Windows PowerShell uses an alias for </a:t>
            </a:r>
            <a:r>
              <a:rPr lang="en-US" sz="900" b="0" i="0" u="none" strike="noStrike" kern="1200" dirty="0" smtClean="0">
                <a:solidFill>
                  <a:schemeClr val="tx1"/>
                </a:solidFill>
                <a:effectLst/>
                <a:latin typeface="Arial" panose="020B0604020202020204" pitchFamily="34" charset="0"/>
                <a:ea typeface="+mn-ea"/>
                <a:cs typeface="Arial" panose="020B0604020202020204" pitchFamily="34" charset="0"/>
              </a:rPr>
              <a:t>"where"</a:t>
            </a:r>
            <a:r>
              <a:rPr lang="en-US" sz="900" b="0" i="0" u="none" strike="noStrike" kern="1200" baseline="0" dirty="0" smtClean="0">
                <a:solidFill>
                  <a:schemeClr val="tx1"/>
                </a:solidFill>
                <a:effectLst/>
                <a:latin typeface="Arial" panose="020B0604020202020204" pitchFamily="34" charset="0"/>
                <a:ea typeface="+mn-ea"/>
                <a:cs typeface="Arial" panose="020B0604020202020204" pitchFamily="34" charset="0"/>
              </a:rPr>
              <a:t> </a:t>
            </a:r>
            <a:r>
              <a:rPr lang="en-US" sz="900" b="0" i="0" kern="1200" dirty="0" smtClean="0">
                <a:solidFill>
                  <a:schemeClr val="tx1"/>
                </a:solidFill>
                <a:effectLst/>
                <a:latin typeface="Arial" panose="020B0604020202020204" pitchFamily="34" charset="0"/>
                <a:ea typeface="+mn-ea"/>
                <a:cs typeface="Arial" panose="020B0604020202020204" pitchFamily="34" charset="0"/>
              </a:rPr>
              <a:t>so if you want to run </a:t>
            </a:r>
            <a:r>
              <a:rPr lang="en-US" dirty="0" smtClean="0"/>
              <a:t>where.exe</a:t>
            </a:r>
            <a:r>
              <a:rPr lang="en-US" sz="900" b="0" i="0" kern="1200" baseline="0" dirty="0" smtClean="0">
                <a:solidFill>
                  <a:schemeClr val="tx1"/>
                </a:solidFill>
                <a:effectLst/>
                <a:latin typeface="Arial" panose="020B0604020202020204" pitchFamily="34" charset="0"/>
                <a:ea typeface="+mn-ea"/>
                <a:cs typeface="Arial" panose="020B0604020202020204" pitchFamily="34" charset="0"/>
              </a:rPr>
              <a:t> from </a:t>
            </a:r>
            <a:r>
              <a:rPr lang="en-US" sz="900" b="0" i="0" kern="1200" baseline="0" dirty="0" err="1" smtClean="0">
                <a:solidFill>
                  <a:schemeClr val="tx1"/>
                </a:solidFill>
                <a:effectLst/>
                <a:latin typeface="Arial" panose="020B0604020202020204" pitchFamily="34" charset="0"/>
                <a:ea typeface="+mn-ea"/>
                <a:cs typeface="Arial" panose="020B0604020202020204" pitchFamily="34" charset="0"/>
              </a:rPr>
              <a:t>Powershell</a:t>
            </a:r>
            <a:r>
              <a:rPr lang="en-US" sz="900" b="0" i="0" kern="1200" baseline="0" dirty="0" smtClean="0">
                <a:solidFill>
                  <a:schemeClr val="tx1"/>
                </a:solidFill>
                <a:effectLst/>
                <a:latin typeface="Arial" panose="020B0604020202020204" pitchFamily="34" charset="0"/>
                <a:ea typeface="+mn-ea"/>
                <a:cs typeface="Arial" panose="020B0604020202020204" pitchFamily="34" charset="0"/>
              </a:rPr>
              <a:t>, </a:t>
            </a:r>
            <a:r>
              <a:rPr lang="en-US" sz="900" b="0" i="0" kern="1200" dirty="0" smtClean="0">
                <a:solidFill>
                  <a:schemeClr val="tx1"/>
                </a:solidFill>
                <a:effectLst/>
                <a:latin typeface="Arial" panose="020B0604020202020204" pitchFamily="34" charset="0"/>
                <a:ea typeface="+mn-ea"/>
                <a:cs typeface="Arial" panose="020B0604020202020204" pitchFamily="34" charset="0"/>
              </a:rPr>
              <a:t>you'll need to type the full command: where.exe</a:t>
            </a:r>
          </a:p>
          <a:p>
            <a:endParaRPr lang="en-US" sz="900" b="0" i="0" kern="1200" dirty="0" smtClean="0">
              <a:solidFill>
                <a:schemeClr val="tx1"/>
              </a:solidFill>
              <a:effectLst/>
              <a:latin typeface="Arial" panose="020B0604020202020204" pitchFamily="34" charset="0"/>
              <a:ea typeface="+mn-ea"/>
              <a:cs typeface="Arial" panose="020B0604020202020204" pitchFamily="34" charset="0"/>
            </a:endParaRPr>
          </a:p>
          <a:p>
            <a:r>
              <a:rPr lang="en-US" dirty="0" smtClean="0"/>
              <a:t>It seems your workstation doesn't have any of the preferred command-line editors installed. So that means there is a little more configuration left for you to do.</a:t>
            </a:r>
          </a:p>
          <a:p>
            <a:endParaRPr lang="en-US" dirty="0" smtClean="0"/>
          </a:p>
          <a:p>
            <a:r>
              <a:rPr lang="en-US" dirty="0" smtClean="0"/>
              <a:t>But before you figure out the </a:t>
            </a:r>
            <a:r>
              <a:rPr lang="en-US" dirty="0" err="1" smtClean="0"/>
              <a:t>linux</a:t>
            </a:r>
            <a:r>
              <a:rPr lang="en-US" dirty="0" smtClean="0"/>
              <a:t> distribution and start installing packages through the distribution's specific package manager -- this seems like a perfect opportunity to experiment with how to solve configuration problems with Chef.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473668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10.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2.xml"/><Relationship Id="rId4"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588001" y="1807222"/>
            <a:ext cx="5079999" cy="5529556"/>
          </a:xfrm>
          <a:prstGeom prst="rect">
            <a:avLst/>
          </a:prstGeom>
        </p:spPr>
      </p:pic>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61092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smtClean="0"/>
              <a:t>©2015 Chef Software Inc.</a:t>
            </a:r>
            <a:endParaRPr lang="en-US" dirty="0"/>
          </a:p>
        </p:txBody>
      </p:sp>
    </p:spTree>
    <p:extLst>
      <p:ext uri="{BB962C8B-B14F-4D97-AF65-F5344CB8AC3E}">
        <p14:creationId xmlns:p14="http://schemas.microsoft.com/office/powerpoint/2010/main" val="26831336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4" y="322703"/>
            <a:ext cx="782233" cy="793251"/>
          </a:xfrm>
          <a:prstGeom prst="rect">
            <a:avLst/>
          </a:prstGeom>
        </p:spPr>
      </p:pic>
    </p:spTree>
    <p:extLst>
      <p:ext uri="{BB962C8B-B14F-4D97-AF65-F5344CB8AC3E}">
        <p14:creationId xmlns:p14="http://schemas.microsoft.com/office/powerpoint/2010/main" val="2203398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7"/>
            <a:ext cx="14423693" cy="338666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7" name="Content Placeholder 5"/>
          <p:cNvSpPr>
            <a:spLocks noGrp="1"/>
          </p:cNvSpPr>
          <p:nvPr>
            <p:ph sz="quarter" idx="12"/>
          </p:nvPr>
        </p:nvSpPr>
        <p:spPr>
          <a:xfrm>
            <a:off x="1121104" y="5620512"/>
            <a:ext cx="14423695" cy="292608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2" y="3530279"/>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5"/>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69287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113747"/>
            <a:ext cx="7065287"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629452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4" y="322703"/>
            <a:ext cx="782233" cy="793251"/>
          </a:xfrm>
          <a:prstGeom prst="rect">
            <a:avLst/>
          </a:prstGeom>
        </p:spPr>
      </p:pic>
    </p:spTree>
    <p:extLst>
      <p:ext uri="{BB962C8B-B14F-4D97-AF65-F5344CB8AC3E}">
        <p14:creationId xmlns:p14="http://schemas.microsoft.com/office/powerpoint/2010/main" val="19162993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2429190" y="482873"/>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EXERCISE</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2" r:id="rId21"/>
    <p:sldLayoutId id="2147483793" r:id="rId22"/>
    <p:sldLayoutId id="2147483794" r:id="rId23"/>
    <p:sldLayoutId id="2147483795"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hyperlink" Target="https://docs.chef.io/resources.html" TargetMode="External"/><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a:t>
            </a:r>
            <a:r>
              <a:rPr lang="en-US"/>
              <a:t>Building </a:t>
            </a:r>
            <a:r>
              <a:rPr lang="en-US" smtClean="0"/>
              <a:t>Blocks </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6" name="Footer Placeholder 2"/>
          <p:cNvSpPr>
            <a:spLocks noGrp="1"/>
          </p:cNvSpPr>
          <p:nvPr>
            <p:ph type="ftr" sz="quarter" idx="10"/>
          </p:nvPr>
        </p:nvSpPr>
        <p:spPr>
          <a:xfrm>
            <a:off x="6281086" y="8573333"/>
            <a:ext cx="3693831" cy="430887"/>
          </a:xfrm>
        </p:spPr>
        <p:txBody>
          <a:bodyPr/>
          <a:lstStyle/>
          <a:p>
            <a:pPr algn="ctr"/>
            <a:r>
              <a:rPr lang="en-US" sz="1600" dirty="0">
                <a:solidFill>
                  <a:srgbClr val="7D868C"/>
                </a:solidFill>
              </a:rPr>
              <a:t>Course v4.0</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 </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810926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chef-apply?</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An executable program that allows you to work with resources and recipe files</a:t>
            </a:r>
          </a:p>
          <a:p>
            <a:endParaRPr lang="en-US" sz="3733" dirty="0"/>
          </a:p>
          <a:p>
            <a:r>
              <a:rPr lang="en-US" sz="3733" b="1" dirty="0"/>
              <a:t>chef-apply</a:t>
            </a:r>
            <a:r>
              <a:rPr lang="en-US" sz="3733" dirty="0"/>
              <a:t> is a command-line application that allows us to work with resources and recipes files</a:t>
            </a:r>
          </a:p>
          <a:p>
            <a:endParaRPr lang="en-US" sz="3733" dirty="0"/>
          </a:p>
          <a:p>
            <a:endParaRPr lang="en-US" sz="3733"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556815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smtClean="0"/>
              <a:t>Can </a:t>
            </a:r>
            <a:r>
              <a:rPr lang="en-US" dirty="0"/>
              <a:t>chef-apply </a:t>
            </a:r>
            <a:r>
              <a:rPr lang="en-US" dirty="0" smtClean="0"/>
              <a:t>Do</a:t>
            </a:r>
            <a:r>
              <a:rPr lang="en-US" dirty="0"/>
              <a:t>?</a:t>
            </a:r>
          </a:p>
        </p:txBody>
      </p:sp>
      <p:sp>
        <p:nvSpPr>
          <p:cNvPr id="3" name="Content Placeholder 2"/>
          <p:cNvSpPr>
            <a:spLocks noGrp="1"/>
          </p:cNvSpPr>
          <p:nvPr>
            <p:ph sz="quarter" idx="10"/>
          </p:nvPr>
        </p:nvSpPr>
        <p:spPr>
          <a:xfrm>
            <a:off x="1121104" y="2315964"/>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77915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3" y="3506118"/>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1" y="7483798"/>
            <a:ext cx="8917577" cy="524133"/>
          </a:xfrm>
        </p:spPr>
        <p:txBody>
          <a:bodyPr anchor="ctr">
            <a:normAutofit/>
          </a:bodyPr>
          <a:lstStyle>
            <a:lvl1pPr marL="0" indent="0" algn="ctr">
              <a:buNone/>
              <a:defRPr sz="1800">
                <a:solidFill>
                  <a:schemeClr val="tx1"/>
                </a:solidFill>
              </a:defRPr>
            </a:lvl1pPr>
          </a:lstStyle>
          <a:p>
            <a:pPr lvl="0"/>
            <a:r>
              <a:rPr lang="en-US" sz="3200" dirty="0"/>
              <a:t>https://docs.chef.io/resources.html</a:t>
            </a:r>
            <a:endParaRPr lang="en-US" sz="3200" dirty="0" smtClean="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099000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1567583"/>
          </a:xfrm>
          <a:ln>
            <a:solidFill>
              <a:schemeClr val="tx1"/>
            </a:solidFill>
            <a:prstDash val="sysDash"/>
          </a:ln>
        </p:spPr>
        <p:txBody>
          <a:bodyPr/>
          <a:lstStyle/>
          <a:p>
            <a:r>
              <a:rPr lang="en-US" dirty="0">
                <a:latin typeface="Inconsolata" panose="020B0609030003000000" pitchFamily="49" charset="0"/>
              </a:rPr>
              <a:t>package </a:t>
            </a:r>
            <a:r>
              <a:rPr lang="en-US" dirty="0" smtClean="0">
                <a:latin typeface="Inconsolata" panose="020B0609030003000000" pitchFamily="49" charset="0"/>
              </a:rPr>
              <a:t>"httpd</a:t>
            </a:r>
            <a:r>
              <a:rPr lang="en-US" dirty="0">
                <a:latin typeface="Inconsolata" panose="020B0609030003000000" pitchFamily="49" charset="0"/>
              </a:rPr>
              <a:t>"</a:t>
            </a:r>
          </a:p>
          <a:p>
            <a:endParaRPr lang="en-US" dirty="0"/>
          </a:p>
        </p:txBody>
      </p:sp>
      <p:sp>
        <p:nvSpPr>
          <p:cNvPr id="13" name="Text Placeholder 4"/>
          <p:cNvSpPr txBox="1">
            <a:spLocks/>
          </p:cNvSpPr>
          <p:nvPr/>
        </p:nvSpPr>
        <p:spPr bwMode="white">
          <a:xfrm>
            <a:off x="677333" y="3674303"/>
            <a:ext cx="14898624" cy="342378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package named "httpd" is installed.</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a:cs typeface="Inconsolata"/>
              </a:rPr>
              <a:t>http://docs.chef.io/chef/resources.html#package</a:t>
            </a:r>
          </a:p>
        </p:txBody>
      </p:sp>
    </p:spTree>
    <p:extLst>
      <p:ext uri="{BB962C8B-B14F-4D97-AF65-F5344CB8AC3E}">
        <p14:creationId xmlns:p14="http://schemas.microsoft.com/office/powerpoint/2010/main" val="3496569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service "</a:t>
            </a:r>
            <a:r>
              <a:rPr lang="en-US" dirty="0" err="1">
                <a:latin typeface="Inconsolata" panose="020B0609030003000000" pitchFamily="49" charset="0"/>
              </a:rPr>
              <a:t>ntp</a:t>
            </a:r>
            <a:r>
              <a:rPr lang="en-US" dirty="0">
                <a:latin typeface="Inconsolata" panose="020B0609030003000000" pitchFamily="49" charset="0"/>
              </a:rPr>
              <a:t>" do</a:t>
            </a:r>
          </a:p>
          <a:p>
            <a:r>
              <a:rPr lang="en-US" dirty="0">
                <a:latin typeface="Inconsolata" panose="020B0609030003000000" pitchFamily="49" charset="0"/>
              </a:rPr>
              <a:t>  action [ :enable, :start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service named "</a:t>
            </a:r>
            <a:r>
              <a:rPr lang="en-US" sz="3733" dirty="0" err="1"/>
              <a:t>ntp</a:t>
            </a:r>
            <a:r>
              <a:rPr lang="en-US" sz="3733" dirty="0"/>
              <a:t>" is enabled (start on reboot) and started.</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a:cs typeface="Inconsolata"/>
              </a:rPr>
              <a:t>http://docs.chef.io/chef/resources.html#package</a:t>
            </a:r>
            <a:endParaRPr lang="en-US" sz="2400" dirty="0">
              <a:cs typeface="Inconsolata"/>
            </a:endParaRPr>
          </a:p>
        </p:txBody>
      </p:sp>
    </p:spTree>
    <p:extLst>
      <p:ext uri="{BB962C8B-B14F-4D97-AF65-F5344CB8AC3E}">
        <p14:creationId xmlns:p14="http://schemas.microsoft.com/office/powerpoint/2010/main" val="4099429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content "This company is the property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file name "/etc/</a:t>
            </a:r>
            <a:r>
              <a:rPr lang="en-US" sz="3733" dirty="0" err="1"/>
              <a:t>motd</a:t>
            </a:r>
            <a:r>
              <a:rPr lang="en-US" sz="3733" dirty="0"/>
              <a:t>" is created with content "This company is the property ..."</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smtClean="0">
                <a:cs typeface="Inconsolata"/>
              </a:rPr>
              <a:t>https</a:t>
            </a:r>
            <a:r>
              <a:rPr lang="en-US" sz="2400" dirty="0">
                <a:cs typeface="Inconsolata"/>
              </a:rPr>
              <a:t>://docs.chef.io/resources.html</a:t>
            </a:r>
            <a:endParaRPr lang="en-US" sz="2400" dirty="0">
              <a:cs typeface="Inconsolata"/>
            </a:endParaRPr>
          </a:p>
        </p:txBody>
      </p:sp>
    </p:spTree>
    <p:extLst>
      <p:ext uri="{BB962C8B-B14F-4D97-AF65-F5344CB8AC3E}">
        <p14:creationId xmlns:p14="http://schemas.microsoft.com/office/powerpoint/2010/main" val="1239936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17</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action :delete</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file name "/etc/</a:t>
            </a:r>
            <a:r>
              <a:rPr lang="en-US" sz="3733" dirty="0" err="1"/>
              <a:t>motd</a:t>
            </a:r>
            <a:r>
              <a:rPr lang="en-US" sz="3733" dirty="0"/>
              <a:t>" is deleted</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a:cs typeface="Inconsolata"/>
              </a:rPr>
              <a:t>https://docs.chef.io/resources.html</a:t>
            </a:r>
            <a:endParaRPr lang="en-US" sz="2400" dirty="0">
              <a:cs typeface="Inconsolata"/>
            </a:endParaRPr>
          </a:p>
        </p:txBody>
      </p:sp>
    </p:spTree>
    <p:extLst>
      <p:ext uri="{BB962C8B-B14F-4D97-AF65-F5344CB8AC3E}">
        <p14:creationId xmlns:p14="http://schemas.microsoft.com/office/powerpoint/2010/main" val="2515489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a:t>
            </a:r>
            <a:r>
              <a:rPr lang="en-US" dirty="0" smtClean="0"/>
              <a:t>Try Out execute</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368794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Installing </a:t>
            </a:r>
            <a:r>
              <a:rPr lang="en-US" dirty="0" err="1"/>
              <a:t>nano</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a:t>
            </a:r>
          </a:p>
          <a:p>
            <a:r>
              <a:rPr lang="en-US" dirty="0"/>
              <a:t>    - install version 2.0.9-7.el6 of package </a:t>
            </a:r>
            <a:r>
              <a:rPr lang="en-US" dirty="0" err="1"/>
              <a:t>nano</a:t>
            </a:r>
            <a:endParaRPr lang="en-US" dirty="0"/>
          </a:p>
        </p:txBody>
      </p:sp>
      <p:sp>
        <p:nvSpPr>
          <p:cNvPr id="4" name="Text Placeholder 3"/>
          <p:cNvSpPr>
            <a:spLocks noGrp="1"/>
          </p:cNvSpPr>
          <p:nvPr>
            <p:ph type="body" sz="quarter" idx="11"/>
          </p:nvPr>
        </p:nvSpPr>
        <p:spPr/>
        <p:txBody>
          <a:bodyPr>
            <a:normAutofit/>
          </a:bodyPr>
          <a:lstStyle/>
          <a:p>
            <a:r>
              <a:rPr lang="en-US" dirty="0"/>
              <a:t>$ sudo chef-apply -e "package '</a:t>
            </a:r>
            <a:r>
              <a:rPr lang="en-US" dirty="0" err="1"/>
              <a:t>nano</a:t>
            </a:r>
            <a:r>
              <a:rPr lang="en-US" dirty="0"/>
              <a:t>'"</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07927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610" lvl="1" indent="-609585">
              <a:buFont typeface="Wingdings" panose="05000000000000000000" pitchFamily="2" charset="2"/>
              <a:buChar char="Ø"/>
            </a:pPr>
            <a:r>
              <a:rPr lang="en-US" dirty="0" smtClean="0"/>
              <a:t>Install text editors on your virtual workstation</a:t>
            </a:r>
          </a:p>
          <a:p>
            <a:pPr marL="918610" lvl="1" indent="-609585">
              <a:buFont typeface="Wingdings" panose="05000000000000000000" pitchFamily="2" charset="2"/>
              <a:buChar char="Ø"/>
            </a:pPr>
            <a:r>
              <a:rPr lang="en-US" dirty="0"/>
              <a:t>Use the </a:t>
            </a:r>
            <a:r>
              <a:rPr lang="en-US" dirty="0" smtClean="0"/>
              <a:t>chef-apply command</a:t>
            </a:r>
          </a:p>
          <a:p>
            <a:pPr marL="918610" lvl="1" indent="-609585">
              <a:buFont typeface="Wingdings" panose="05000000000000000000" pitchFamily="2" charset="2"/>
              <a:buChar char="Ø"/>
            </a:pPr>
            <a:r>
              <a:rPr lang="en-US" dirty="0" smtClean="0"/>
              <a:t>Create a basic Chef recipe file</a:t>
            </a:r>
          </a:p>
          <a:p>
            <a:pPr marL="918610" lvl="1" indent="-609585">
              <a:buFont typeface="Wingdings" panose="05000000000000000000" pitchFamily="2" charset="2"/>
              <a:buChar char="Ø"/>
            </a:pPr>
            <a:r>
              <a:rPr lang="en-US" dirty="0" smtClean="0"/>
              <a:t>Define Chef Resources</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Did I </a:t>
            </a:r>
            <a:r>
              <a:rPr lang="en-US" dirty="0" smtClean="0"/>
              <a:t>Install </a:t>
            </a:r>
            <a:r>
              <a:rPr lang="en-US" dirty="0" err="1"/>
              <a:t>nano</a:t>
            </a:r>
            <a:r>
              <a:rPr lang="en-US" dirty="0"/>
              <a:t>?</a:t>
            </a:r>
          </a:p>
        </p:txBody>
      </p:sp>
      <p:sp>
        <p:nvSpPr>
          <p:cNvPr id="3" name="Content Placeholder 2"/>
          <p:cNvSpPr>
            <a:spLocks noGrp="1"/>
          </p:cNvSpPr>
          <p:nvPr>
            <p:ph sz="quarter" idx="10"/>
          </p:nvPr>
        </p:nvSpPr>
        <p:spPr>
          <a:xfrm>
            <a:off x="1121104" y="2315964"/>
            <a:ext cx="14423693" cy="5723689"/>
          </a:xfrm>
        </p:spPr>
        <p:txBody>
          <a:bodyPr/>
          <a:lstStyle/>
          <a:p>
            <a:r>
              <a:rPr lang="en-US" dirty="0" smtClean="0"/>
              <a:t>/</a:t>
            </a:r>
            <a:r>
              <a:rPr lang="en-US" dirty="0" err="1" smtClean="0"/>
              <a:t>usr</a:t>
            </a:r>
            <a:r>
              <a:rPr lang="en-US" dirty="0" smtClean="0"/>
              <a:t>/bin/</a:t>
            </a:r>
            <a:r>
              <a:rPr lang="en-US" dirty="0" err="1" smtClean="0"/>
              <a:t>nano</a:t>
            </a:r>
            <a:endParaRPr lang="en-US" dirty="0"/>
          </a:p>
        </p:txBody>
      </p:sp>
      <p:sp>
        <p:nvSpPr>
          <p:cNvPr id="4" name="Text Placeholder 3"/>
          <p:cNvSpPr>
            <a:spLocks noGrp="1"/>
          </p:cNvSpPr>
          <p:nvPr>
            <p:ph type="body" sz="quarter" idx="11"/>
          </p:nvPr>
        </p:nvSpPr>
        <p:spPr/>
        <p:txBody>
          <a:bodyPr>
            <a:normAutofit/>
          </a:bodyPr>
          <a:lstStyle/>
          <a:p>
            <a:r>
              <a:rPr lang="en-US" dirty="0"/>
              <a:t>$ which </a:t>
            </a:r>
            <a:r>
              <a:rPr lang="en-US" dirty="0" err="1"/>
              <a:t>nano</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pic>
        <p:nvPicPr>
          <p:cNvPr id="9" name="Picture 8"/>
          <p:cNvPicPr>
            <a:picLocks noChangeAspect="1"/>
          </p:cNvPicPr>
          <p:nvPr/>
        </p:nvPicPr>
        <p:blipFill>
          <a:blip r:embed="rId3"/>
          <a:stretch>
            <a:fillRect/>
          </a:stretch>
        </p:blipFill>
        <p:spPr>
          <a:xfrm>
            <a:off x="1121104" y="2379627"/>
            <a:ext cx="14217056" cy="560989"/>
          </a:xfrm>
          <a:prstGeom prst="rect">
            <a:avLst/>
          </a:prstGeom>
        </p:spPr>
      </p:pic>
    </p:spTree>
    <p:extLst>
      <p:ext uri="{BB962C8B-B14F-4D97-AF65-F5344CB8AC3E}">
        <p14:creationId xmlns:p14="http://schemas.microsoft.com/office/powerpoint/2010/main" val="1210056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83" indent="-685783">
              <a:buFont typeface="+mj-lt"/>
              <a:buAutoNum type="arabicPeriod"/>
            </a:pPr>
            <a:r>
              <a:rPr lang="en-US" sz="3733" dirty="0"/>
              <a:t>What would happen if you ran the installation command again?</a:t>
            </a:r>
          </a:p>
          <a:p>
            <a:pPr marL="685783" indent="-685783">
              <a:buFont typeface="+mj-lt"/>
              <a:buAutoNum type="arabicPeriod"/>
            </a:pPr>
            <a:endParaRPr lang="en-US" sz="3733" dirty="0"/>
          </a:p>
          <a:p>
            <a:pPr marL="685783" indent="-685783">
              <a:buFont typeface="+mj-lt"/>
              <a:buAutoNum type="arabicPeriod"/>
            </a:pPr>
            <a:r>
              <a:rPr lang="en-US" sz="3733" dirty="0"/>
              <a:t>What would happen if the package were to become uninstalled?</a:t>
            </a:r>
          </a:p>
          <a:p>
            <a:endParaRPr lang="en-US" sz="3733" dirty="0"/>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56746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b="1" dirty="0">
                <a:latin typeface="Inconsolata"/>
                <a:cs typeface="Inconsolata"/>
              </a:rPr>
              <a:t>chef-apply</a:t>
            </a:r>
            <a:r>
              <a:rPr lang="en-US" sz="3733" dirty="0"/>
              <a:t> takes action only when it needs to. Think of it as test and repair. </a:t>
            </a:r>
          </a:p>
          <a:p>
            <a:r>
              <a:rPr lang="en-US" sz="3733" dirty="0"/>
              <a:t>Chef looks at the current state of each resource and takes action only when that resource is out of policy.</a:t>
            </a:r>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894567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23</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578100" y="1267431"/>
            <a:ext cx="15099800" cy="6609139"/>
            <a:chOff x="433575" y="476853"/>
            <a:chExt cx="11324850" cy="4956854"/>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067"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53413"/>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68"/>
                <a:r>
                  <a:rPr lang="en-US" sz="3200" dirty="0">
                    <a:solidFill>
                      <a:srgbClr val="000000"/>
                    </a:solidFill>
                  </a:rPr>
                  <a:t>Is package named '</a:t>
                </a:r>
                <a:r>
                  <a:rPr lang="en-US" sz="3200" dirty="0" err="1">
                    <a:solidFill>
                      <a:srgbClr val="000000"/>
                    </a:solidFill>
                  </a:rPr>
                  <a:t>nano</a:t>
                </a:r>
                <a:r>
                  <a:rPr lang="en-US" sz="3200" dirty="0">
                    <a:solidFill>
                      <a:srgbClr val="000000"/>
                    </a:solidFill>
                  </a:rPr>
                  <a:t>'</a:t>
                </a:r>
                <a:br>
                  <a:rPr lang="en-US" sz="3200" dirty="0">
                    <a:solidFill>
                      <a:srgbClr val="000000"/>
                    </a:solidFill>
                  </a:rPr>
                </a:br>
                <a:r>
                  <a:rPr lang="en-US" sz="3200" dirty="0">
                    <a:solidFill>
                      <a:srgbClr val="000000"/>
                    </a:solidFill>
                  </a:rPr>
                  <a:t>installed?</a:t>
                </a:r>
              </a:p>
              <a:p>
                <a:pPr algn="ctr" defTabSz="1218768"/>
                <a:r>
                  <a:rPr lang="en-US" sz="3200"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6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68"/>
                <a:r>
                  <a:rPr lang="en-US" sz="3200" dirty="0">
                    <a:solidFill>
                      <a:srgbClr val="000000"/>
                    </a:solidFill>
                  </a:rPr>
                  <a:t>Bring resource to desired state</a:t>
                </a:r>
              </a:p>
              <a:p>
                <a:pPr algn="ctr" defTabSz="121876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557144"/>
                <a:ext cx="3033471" cy="30075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57146"/>
                <a:ext cx="3033469" cy="30075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575251" y="476853"/>
              <a:ext cx="3041498" cy="641208"/>
            </a:xfrm>
            <a:prstGeom prst="rect">
              <a:avLst/>
            </a:prstGeom>
          </p:spPr>
          <p:txBody>
            <a:bodyPr vert="horz" wrap="square" lIns="121920" tIns="121920" rIns="121920" bIns="121920" rtlCol="0">
              <a:noAutofit/>
            </a:bodyPr>
            <a:lstStyle/>
            <a:p>
              <a:pPr algn="ctr"/>
              <a:r>
                <a:rPr lang="en-US" sz="4267" dirty="0">
                  <a:latin typeface="Inconsolata"/>
                  <a:cs typeface="Inconsolata"/>
                </a:rPr>
                <a:t>package '</a:t>
              </a:r>
              <a:r>
                <a:rPr lang="en-US" sz="4267" dirty="0" err="1">
                  <a:latin typeface="Inconsolata"/>
                  <a:cs typeface="Inconsolata"/>
                </a:rPr>
                <a:t>nano</a:t>
              </a:r>
              <a:r>
                <a:rPr lang="en-US" sz="4267" dirty="0">
                  <a:latin typeface="Inconsolata"/>
                  <a:cs typeface="Inconsolata"/>
                </a:rPr>
                <a:t>'</a:t>
              </a:r>
            </a:p>
          </p:txBody>
        </p:sp>
      </p:grpSp>
    </p:spTree>
    <p:extLst>
      <p:ext uri="{BB962C8B-B14F-4D97-AF65-F5344CB8AC3E}">
        <p14:creationId xmlns:p14="http://schemas.microsoft.com/office/powerpoint/2010/main" val="2988442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Hello, World?</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Create a recipe file that defines the policy: </a:t>
            </a:r>
          </a:p>
          <a:p>
            <a:pPr marL="380990" indent="-380990">
              <a:buFont typeface="Wingdings" charset="2"/>
              <a:buChar char="q"/>
            </a:pPr>
            <a:r>
              <a:rPr lang="en-US" dirty="0" smtClean="0">
                <a:latin typeface="Inconsolata"/>
                <a:cs typeface="Inconsolata"/>
              </a:rPr>
              <a:t>The file named "</a:t>
            </a:r>
            <a:r>
              <a:rPr lang="en-US" dirty="0" err="1" smtClean="0">
                <a:latin typeface="Inconsolata"/>
                <a:cs typeface="Inconsolata"/>
              </a:rPr>
              <a:t>hello.txt</a:t>
            </a:r>
            <a:r>
              <a:rPr lang="en-US" dirty="0" smtClean="0">
                <a:latin typeface="Inconsolata"/>
                <a:cs typeface="Inconsolata"/>
              </a:rPr>
              <a:t>" is created with the content "Hello, world!".</a:t>
            </a:r>
          </a:p>
          <a:p>
            <a:pPr marL="457189" indent="-457189">
              <a:buFont typeface="+mj-lt"/>
              <a:buAutoNum type="arabicPeriod"/>
            </a:pPr>
            <a:endParaRPr lang="en-US" dirty="0" smtClean="0"/>
          </a:p>
          <a:p>
            <a:pPr marL="457189" indent="-457189">
              <a:buFont typeface="+mj-lt"/>
              <a:buAutoNum type="arabicPeriod"/>
            </a:pPr>
            <a:endParaRPr lang="en-US" dirty="0"/>
          </a:p>
        </p:txBody>
      </p:sp>
      <p:sp>
        <p:nvSpPr>
          <p:cNvPr id="4" name="Content Placeholder 3"/>
          <p:cNvSpPr>
            <a:spLocks noGrp="1"/>
          </p:cNvSpPr>
          <p:nvPr>
            <p:ph sz="quarter" idx="11"/>
          </p:nvPr>
        </p:nvSpPr>
        <p:spPr/>
        <p:txBody>
          <a:bodyPr>
            <a:normAutofit fontScale="925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963348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endParaRPr lang="en-US" dirty="0"/>
          </a:p>
        </p:txBody>
      </p:sp>
      <p:sp>
        <p:nvSpPr>
          <p:cNvPr id="3" name="Title 2"/>
          <p:cNvSpPr>
            <a:spLocks noGrp="1"/>
          </p:cNvSpPr>
          <p:nvPr>
            <p:ph type="title"/>
          </p:nvPr>
        </p:nvSpPr>
        <p:spPr/>
        <p:txBody>
          <a:bodyPr/>
          <a:lstStyle/>
          <a:p>
            <a:r>
              <a:rPr lang="en-US" dirty="0" smtClean="0"/>
              <a:t>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nano</a:t>
            </a:r>
            <a:r>
              <a:rPr lang="en-US" dirty="0" smtClean="0"/>
              <a:t>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634152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dirty="0" smtClean="0"/>
              <a:t>file "</a:t>
            </a:r>
            <a:r>
              <a:rPr lang="en-US" dirty="0" err="1" smtClean="0"/>
              <a:t>hello.txt</a:t>
            </a:r>
            <a:r>
              <a:rPr lang="en-US" dirty="0" smtClean="0"/>
              <a:t>" do</a:t>
            </a:r>
          </a:p>
          <a:p>
            <a:r>
              <a:rPr lang="en-US" dirty="0" smtClean="0"/>
              <a:t>  content "Hello, world!"</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33" dirty="0"/>
              <a:t>~/</a:t>
            </a:r>
            <a:r>
              <a:rPr lang="en-US" sz="3733" dirty="0" err="1"/>
              <a:t>hello.rb</a:t>
            </a:r>
            <a:endParaRPr lang="en-US" sz="3733" dirty="0"/>
          </a:p>
        </p:txBody>
      </p:sp>
      <p:sp>
        <p:nvSpPr>
          <p:cNvPr id="7" name="Content Placeholder 6"/>
          <p:cNvSpPr>
            <a:spLocks noGrp="1"/>
          </p:cNvSpPr>
          <p:nvPr>
            <p:ph sz="quarter" idx="12"/>
          </p:nvPr>
        </p:nvSpPr>
        <p:spPr/>
        <p:txBody>
          <a:bodyPr/>
          <a:lstStyle/>
          <a:p>
            <a:r>
              <a:rPr lang="en-US" dirty="0"/>
              <a:t>The file named "hello.txt" is created with the content "Hello, world</a:t>
            </a:r>
            <a:r>
              <a:rPr lang="en-US" dirty="0" smtClean="0"/>
              <a:t>!"</a:t>
            </a:r>
            <a:endParaRPr lang="en-US" dirty="0"/>
          </a:p>
        </p:txBody>
      </p:sp>
      <p:sp>
        <p:nvSpPr>
          <p:cNvPr id="6" name="Text Placeholder 13"/>
          <p:cNvSpPr>
            <a:spLocks noGrp="1"/>
          </p:cNvSpPr>
          <p:nvPr>
            <p:ph type="body" sz="quarter" idx="4294967295"/>
          </p:nvPr>
        </p:nvSpPr>
        <p:spPr>
          <a:xfrm>
            <a:off x="4107042" y="7503623"/>
            <a:ext cx="8450653" cy="609640"/>
          </a:xfrm>
        </p:spPr>
        <p:txBody>
          <a:bodyPr>
            <a:normAutofit/>
          </a:bodyPr>
          <a:lstStyle/>
          <a:p>
            <a:pPr algn="ctr"/>
            <a:r>
              <a:rPr lang="en-US" sz="2400" dirty="0">
                <a:cs typeface="Inconsolata"/>
              </a:rPr>
              <a:t>https://docs.chef.io/resources.html</a:t>
            </a:r>
            <a:endParaRPr lang="en-US" sz="2400" dirty="0">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034353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a:p>
            <a:endParaRPr lang="en-US" dirty="0"/>
          </a:p>
        </p:txBody>
      </p:sp>
      <p:sp>
        <p:nvSpPr>
          <p:cNvPr id="3" name="Title 2"/>
          <p:cNvSpPr>
            <a:spLocks noGrp="1"/>
          </p:cNvSpPr>
          <p:nvPr>
            <p:ph type="title"/>
          </p:nvPr>
        </p:nvSpPr>
        <p:spPr/>
        <p:txBody>
          <a:bodyPr/>
          <a:lstStyle/>
          <a:p>
            <a:r>
              <a:rPr lang="en-US" dirty="0"/>
              <a:t>Can chef-apply </a:t>
            </a:r>
            <a:r>
              <a:rPr lang="en-US" dirty="0" smtClean="0"/>
              <a:t>Run </a:t>
            </a:r>
            <a:r>
              <a:rPr lang="en-US" dirty="0"/>
              <a:t>a </a:t>
            </a:r>
            <a:r>
              <a:rPr lang="en-US" dirty="0" smtClean="0"/>
              <a:t>Recipe File</a:t>
            </a:r>
            <a:r>
              <a:rPr lang="en-US" dirty="0"/>
              <a:t>?</a:t>
            </a:r>
          </a:p>
        </p:txBody>
      </p:sp>
      <p:sp>
        <p:nvSpPr>
          <p:cNvPr id="4" name="Text Placeholder 3"/>
          <p:cNvSpPr>
            <a:spLocks noGrp="1"/>
          </p:cNvSpPr>
          <p:nvPr>
            <p:ph type="body" sz="quarter" idx="11"/>
          </p:nvPr>
        </p:nvSpPr>
        <p:spPr/>
        <p:txBody>
          <a:bodyPr/>
          <a:lstStyle/>
          <a:p>
            <a:r>
              <a:rPr lang="en-US" dirty="0"/>
              <a:t>$ sudo chef-apply --help</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7" name="Rectangle 6"/>
          <p:cNvSpPr/>
          <p:nvPr/>
        </p:nvSpPr>
        <p:spPr bwMode="auto">
          <a:xfrm>
            <a:off x="1120567" y="23102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641348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Recipe: (chef-apply cookbook)::(chef-apply recipe)                                    </a:t>
            </a:r>
          </a:p>
          <a:p>
            <a:r>
              <a:rPr lang="en-US" dirty="0"/>
              <a:t>  * file[hello.txt] action create                                                     </a:t>
            </a:r>
          </a:p>
          <a:p>
            <a:r>
              <a:rPr lang="en-US" dirty="0"/>
              <a:t>    - create new file hello.txt                                                       </a:t>
            </a:r>
          </a:p>
          <a:p>
            <a:r>
              <a:rPr lang="en-US" dirty="0"/>
              <a:t>    - update content in file hello.txt from none to 315f5b                            </a:t>
            </a:r>
          </a:p>
          <a:p>
            <a:r>
              <a:rPr lang="en-US" dirty="0"/>
              <a:t>    --- hello.txt       2015-05-11 23:16:05.077570000 +0000                           </a:t>
            </a:r>
          </a:p>
          <a:p>
            <a:r>
              <a:rPr lang="en-US" dirty="0"/>
              <a:t>    +++ ./.hello.txt20150511-1615-14378d5       2015-05-11 23:16:05.077570000 +0000   </a:t>
            </a:r>
          </a:p>
          <a:p>
            <a:r>
              <a:rPr lang="en-US" dirty="0"/>
              <a:t>    @@ -1 +1,2 @@                                                                     </a:t>
            </a:r>
          </a:p>
          <a:p>
            <a:r>
              <a:rPr lang="en-US" dirty="0"/>
              <a:t>    +Hello, world! </a:t>
            </a:r>
          </a:p>
          <a:p>
            <a:endParaRPr lang="en-US" dirty="0"/>
          </a:p>
        </p:txBody>
      </p:sp>
      <p:sp>
        <p:nvSpPr>
          <p:cNvPr id="3" name="Title 2"/>
          <p:cNvSpPr>
            <a:spLocks noGrp="1"/>
          </p:cNvSpPr>
          <p:nvPr>
            <p:ph type="title"/>
          </p:nvPr>
        </p:nvSpPr>
        <p:spPr/>
        <p:txBody>
          <a:bodyPr/>
          <a:lstStyle/>
          <a:p>
            <a:r>
              <a:rPr lang="en-US" dirty="0"/>
              <a:t>Example: Applying 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sudo chef-apply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
        <p:nvSpPr>
          <p:cNvPr id="8" name="Rectangle 7"/>
          <p:cNvSpPr/>
          <p:nvPr/>
        </p:nvSpPr>
        <p:spPr bwMode="auto">
          <a:xfrm>
            <a:off x="1120658" y="323402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93835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a:t>What </a:t>
            </a:r>
            <a:r>
              <a:rPr lang="en-US" dirty="0" smtClean="0"/>
              <a:t>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
        <p:nvSpPr>
          <p:cNvPr id="8" name="Rectangle 7"/>
          <p:cNvSpPr/>
          <p:nvPr/>
        </p:nvSpPr>
        <p:spPr bwMode="auto">
          <a:xfrm>
            <a:off x="1120658"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78143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and editor to edit files in this class</a:t>
            </a:r>
          </a:p>
          <a:p>
            <a:pPr lvl="1"/>
            <a:endParaRPr lang="en-US" dirty="0" smtClean="0"/>
          </a:p>
          <a:p>
            <a:pPr lvl="1"/>
            <a:r>
              <a:rPr lang="en-US" dirty="0" err="1" smtClean="0"/>
              <a:t>Emacs</a:t>
            </a:r>
            <a:endParaRPr lang="en-US" dirty="0"/>
          </a:p>
          <a:p>
            <a:pPr lvl="1"/>
            <a:r>
              <a:rPr lang="en-US" dirty="0" smtClean="0"/>
              <a:t>Nano</a:t>
            </a:r>
          </a:p>
          <a:p>
            <a:pPr lvl="1"/>
            <a:r>
              <a:rPr lang="en-US" dirty="0" smtClean="0"/>
              <a:t>Vim (or vi)</a:t>
            </a:r>
          </a:p>
          <a:p>
            <a:pPr lvl="1"/>
            <a:r>
              <a:rPr lang="en-US" dirty="0" smtClean="0"/>
              <a:t>Sublime in remote mode</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4227164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happens when I run the command again?</a:t>
            </a:r>
          </a:p>
          <a:p>
            <a:endParaRPr lang="en-US" sz="3733" dirty="0"/>
          </a:p>
          <a:p>
            <a:r>
              <a:rPr lang="en-US" sz="3733" dirty="0"/>
              <a:t>Again before you run the command -- think about it. What are your expectations now from the last time you ran it? What will the output look like?</a:t>
            </a:r>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261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happens when the file contents is modified?</a:t>
            </a:r>
          </a:p>
          <a:p>
            <a:endParaRPr lang="en-US" sz="3733" dirty="0"/>
          </a:p>
          <a:p>
            <a:r>
              <a:rPr lang="en-US" sz="3733" dirty="0"/>
              <a:t>Go ahead and modify the contents of 'hello.txt' with your text editor. Write the file and then think about what you expect to see in the output. Then run the chef-apply command again.</a:t>
            </a:r>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95897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happens when the file is removed?</a:t>
            </a:r>
          </a:p>
          <a:p>
            <a:endParaRPr lang="en-US" sz="3733" dirty="0"/>
          </a:p>
          <a:p>
            <a:r>
              <a:rPr lang="en-US" sz="3733" dirty="0"/>
              <a:t>At this point you hopefully you are starting to understand the concept of test and repair.</a:t>
            </a:r>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434460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33</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happens when the file permissions (mode), owner, or group change?</a:t>
            </a:r>
          </a:p>
          <a:p>
            <a:endParaRPr lang="en-US" sz="3733" dirty="0"/>
          </a:p>
          <a:p>
            <a:r>
              <a:rPr lang="en-US" sz="3733" dirty="0"/>
              <a:t>Have we defined a policy for these attributes? </a:t>
            </a:r>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827149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40" name="TextBox 39"/>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96491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a:latin typeface="Inconsolata"/>
                <a:cs typeface="Inconsolata"/>
              </a:rPr>
              <a:t> </a:t>
            </a:r>
            <a:r>
              <a:rPr lang="en-US" dirty="0" smtClean="0">
                <a:latin typeface="Inconsolata"/>
                <a:cs typeface="Inconsolata"/>
              </a:rPr>
              <a:t> content </a:t>
            </a:r>
            <a:r>
              <a:rPr lang="en-US" dirty="0">
                <a:latin typeface="Inconsolata"/>
                <a:cs typeface="Inconsolata"/>
              </a:rPr>
              <a:t>"</a:t>
            </a:r>
            <a:r>
              <a:rPr lang="en-US" dirty="0" smtClean="0">
                <a:latin typeface="Inconsolata"/>
                <a:cs typeface="Inconsolata"/>
              </a:rPr>
              <a:t>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5" name="Straight Connector 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7"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30" name="TextBox 29"/>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4241965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7" name="Straight Connector 6"/>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4" y="4184856"/>
            <a:ext cx="1191805" cy="245948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cxnSp>
        <p:nvCxnSpPr>
          <p:cNvPr id="25" name="Straight Connector 2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27" name="TextBox 26"/>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000144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4004520" cy="1804696"/>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28" name="TextBox 27"/>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40266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28" name="TextBox 27"/>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8566545" y="5527705"/>
            <a:ext cx="1219200" cy="1219200"/>
          </a:xfrm>
          <a:prstGeom prst="rect">
            <a:avLst/>
          </a:prstGeom>
        </p:spPr>
        <p:txBody>
          <a:bodyPr vert="horz" wrap="none" lIns="121920" tIns="121920" rIns="121920" bIns="121920"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95734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dirty="0" smtClean="0">
                <a:latin typeface="Inconsolata"/>
                <a:cs typeface="Inconsolata"/>
              </a:rPr>
              <a:t>file</a:t>
            </a:r>
            <a:r>
              <a:rPr lang="en-US" dirty="0" smtClean="0"/>
              <a:t> resource</a:t>
            </a:r>
            <a:endParaRPr lang="en-US" dirty="0"/>
          </a:p>
        </p:txBody>
      </p:sp>
      <p:sp>
        <p:nvSpPr>
          <p:cNvPr id="3" name="Subtitle 2"/>
          <p:cNvSpPr>
            <a:spLocks noGrp="1"/>
          </p:cNvSpPr>
          <p:nvPr>
            <p:ph type="subTitle" idx="1"/>
          </p:nvPr>
        </p:nvSpPr>
        <p:spPr>
          <a:xfrm>
            <a:off x="3013753" y="3506117"/>
            <a:ext cx="10974132" cy="4807603"/>
          </a:xfrm>
        </p:spPr>
        <p:txBody>
          <a:bodyPr>
            <a:noAutofit/>
          </a:bodyPr>
          <a:lstStyle/>
          <a:p>
            <a:r>
              <a:rPr lang="en-US" sz="3200" b="1" dirty="0"/>
              <a:t>Read </a:t>
            </a:r>
            <a:r>
              <a:rPr lang="en-US" sz="3200" dirty="0" smtClean="0">
                <a:hlinkClick r:id="rId3"/>
              </a:rPr>
              <a:t>https</a:t>
            </a:r>
            <a:r>
              <a:rPr lang="en-US" sz="3200" dirty="0">
                <a:hlinkClick r:id="rId3"/>
              </a:rPr>
              <a:t>://</a:t>
            </a:r>
            <a:r>
              <a:rPr lang="en-US" sz="3200" dirty="0" smtClean="0">
                <a:hlinkClick r:id="rId3"/>
              </a:rPr>
              <a:t>docs.chef.io/resources.html</a:t>
            </a:r>
            <a:r>
              <a:rPr lang="en-US" sz="3200" dirty="0" smtClean="0"/>
              <a:t> </a:t>
            </a:r>
            <a:endParaRPr lang="en-US" sz="3200" b="1" dirty="0">
              <a:solidFill>
                <a:schemeClr val="tx1"/>
              </a:solidFill>
            </a:endParaRPr>
          </a:p>
          <a:p>
            <a:r>
              <a:rPr lang="en-US" sz="3200" b="1" dirty="0">
                <a:solidFill>
                  <a:schemeClr val="tx1"/>
                </a:solidFill>
              </a:rPr>
              <a:t>Discover the file resource's:</a:t>
            </a:r>
          </a:p>
          <a:p>
            <a:pPr marL="1066749" lvl="1" indent="-457189" algn="l">
              <a:buFontTx/>
              <a:buChar char="•"/>
            </a:pPr>
            <a:r>
              <a:rPr lang="en-US" sz="2667" dirty="0">
                <a:solidFill>
                  <a:schemeClr val="tx1"/>
                </a:solidFill>
              </a:rPr>
              <a:t>default action</a:t>
            </a:r>
          </a:p>
          <a:p>
            <a:pPr marL="1066749" lvl="1" indent="-457189" algn="l">
              <a:buFontTx/>
              <a:buChar char="•"/>
            </a:pPr>
            <a:r>
              <a:rPr lang="en-US" sz="2667" dirty="0">
                <a:solidFill>
                  <a:schemeClr val="tx1"/>
                </a:solidFill>
              </a:rPr>
              <a:t>default values for </a:t>
            </a:r>
            <a:r>
              <a:rPr lang="en-US" sz="2667" dirty="0">
                <a:solidFill>
                  <a:schemeClr val="tx1"/>
                </a:solidFill>
                <a:latin typeface="Inconsolata"/>
                <a:cs typeface="Inconsolata"/>
              </a:rPr>
              <a:t>mode</a:t>
            </a:r>
            <a:r>
              <a:rPr lang="en-US" sz="2667" dirty="0">
                <a:solidFill>
                  <a:schemeClr val="tx1"/>
                </a:solidFill>
              </a:rPr>
              <a:t>, </a:t>
            </a:r>
            <a:r>
              <a:rPr lang="en-US" sz="2667" dirty="0">
                <a:solidFill>
                  <a:schemeClr val="tx1"/>
                </a:solidFill>
                <a:latin typeface="Inconsolata"/>
                <a:cs typeface="Inconsolata"/>
              </a:rPr>
              <a:t>owner</a:t>
            </a:r>
            <a:r>
              <a:rPr lang="en-US" sz="2667" dirty="0">
                <a:solidFill>
                  <a:schemeClr val="tx1"/>
                </a:solidFill>
              </a:rPr>
              <a:t>, and </a:t>
            </a:r>
            <a:r>
              <a:rPr lang="en-US" sz="2667" dirty="0">
                <a:solidFill>
                  <a:schemeClr val="tx1"/>
                </a:solidFill>
                <a:latin typeface="Inconsolata"/>
                <a:cs typeface="Inconsolata"/>
              </a:rPr>
              <a:t>group</a:t>
            </a:r>
            <a:r>
              <a:rPr lang="en-US" sz="2667" dirty="0">
                <a:solidFill>
                  <a:schemeClr val="tx1"/>
                </a:solidFill>
              </a:rPr>
              <a:t>.</a:t>
            </a:r>
            <a:endParaRPr lang="en-US" sz="2667" dirty="0"/>
          </a:p>
          <a:p>
            <a:endParaRPr lang="en-US" sz="3200" b="1" dirty="0"/>
          </a:p>
          <a:p>
            <a:r>
              <a:rPr lang="en-US" sz="3200" b="1" dirty="0"/>
              <a:t>Update the </a:t>
            </a:r>
            <a:r>
              <a:rPr lang="en-US" sz="3200" b="1" dirty="0">
                <a:latin typeface="Inconsolata"/>
                <a:cs typeface="Inconsolata"/>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667" dirty="0">
                <a:solidFill>
                  <a:srgbClr val="3E4346"/>
                </a:solidFill>
              </a:rPr>
              <a:t>The </a:t>
            </a:r>
            <a:r>
              <a:rPr lang="en-US" sz="2667" dirty="0">
                <a:solidFill>
                  <a:srgbClr val="3E4346"/>
                </a:solidFill>
                <a:cs typeface="Inconsolata"/>
              </a:rPr>
              <a:t>file</a:t>
            </a:r>
            <a:r>
              <a:rPr lang="en-US" sz="2667" dirty="0">
                <a:solidFill>
                  <a:srgbClr val="3E4346"/>
                </a:solidFill>
              </a:rPr>
              <a:t> named </a:t>
            </a:r>
            <a:r>
              <a:rPr lang="en-US" sz="2667" dirty="0">
                <a:solidFill>
                  <a:srgbClr val="3E4346"/>
                </a:solidFill>
                <a:cs typeface="Inconsolata"/>
              </a:rPr>
              <a:t>"</a:t>
            </a:r>
            <a:r>
              <a:rPr lang="en-US" sz="2667" dirty="0" err="1">
                <a:solidFill>
                  <a:srgbClr val="3E4346"/>
                </a:solidFill>
                <a:cs typeface="Inconsolata"/>
              </a:rPr>
              <a:t>hello.txt</a:t>
            </a:r>
            <a:r>
              <a:rPr lang="en-US" sz="2667" dirty="0">
                <a:solidFill>
                  <a:srgbClr val="3E4346"/>
                </a:solidFill>
                <a:cs typeface="Inconsolata"/>
              </a:rPr>
              <a:t>" </a:t>
            </a:r>
            <a:r>
              <a:rPr lang="en-US" sz="2667" dirty="0">
                <a:solidFill>
                  <a:srgbClr val="3E4346"/>
                </a:solidFill>
              </a:rPr>
              <a:t>should be </a:t>
            </a:r>
            <a:r>
              <a:rPr lang="en-US" sz="2667" dirty="0">
                <a:solidFill>
                  <a:srgbClr val="3E4346"/>
                </a:solidFill>
                <a:cs typeface="Inconsolata"/>
              </a:rPr>
              <a:t>created</a:t>
            </a:r>
            <a:r>
              <a:rPr lang="en-US" sz="2667" dirty="0">
                <a:solidFill>
                  <a:srgbClr val="3E4346"/>
                </a:solidFill>
              </a:rPr>
              <a:t> with the </a:t>
            </a:r>
            <a:r>
              <a:rPr lang="en-US" sz="2667" dirty="0">
                <a:solidFill>
                  <a:srgbClr val="3E4346"/>
                </a:solidFill>
                <a:cs typeface="Inconsolata"/>
              </a:rPr>
              <a:t>content</a:t>
            </a:r>
            <a:r>
              <a:rPr lang="en-US" sz="2667" b="1" dirty="0">
                <a:solidFill>
                  <a:srgbClr val="3E4346"/>
                </a:solidFill>
              </a:rPr>
              <a:t> </a:t>
            </a:r>
            <a:r>
              <a:rPr lang="en-US" sz="2667" dirty="0">
                <a:solidFill>
                  <a:srgbClr val="3E4346"/>
                </a:solidFill>
              </a:rPr>
              <a:t>"Hello, world!", </a:t>
            </a:r>
            <a:r>
              <a:rPr lang="en-US" sz="2667" dirty="0">
                <a:solidFill>
                  <a:srgbClr val="3E4346"/>
                </a:solidFill>
                <a:cs typeface="Inconsolata"/>
              </a:rPr>
              <a:t>mode</a:t>
            </a:r>
            <a:r>
              <a:rPr lang="en-US" sz="2667" dirty="0">
                <a:solidFill>
                  <a:srgbClr val="3E4346"/>
                </a:solidFill>
              </a:rPr>
              <a:t> "0644", </a:t>
            </a:r>
            <a:r>
              <a:rPr lang="en-US" sz="2667" dirty="0">
                <a:solidFill>
                  <a:srgbClr val="3E4346"/>
                </a:solidFill>
                <a:cs typeface="Inconsolata"/>
              </a:rPr>
              <a:t>owner</a:t>
            </a:r>
            <a:r>
              <a:rPr lang="en-US" sz="2667" dirty="0">
                <a:solidFill>
                  <a:srgbClr val="3E4346"/>
                </a:solidFill>
              </a:rPr>
              <a:t> is "root", and </a:t>
            </a:r>
            <a:r>
              <a:rPr lang="en-US" sz="2667" dirty="0">
                <a:solidFill>
                  <a:srgbClr val="3E4346"/>
                </a:solidFill>
                <a:cs typeface="Inconsolata"/>
              </a:rPr>
              <a:t>group</a:t>
            </a:r>
            <a:r>
              <a:rPr lang="en-US" sz="2667" dirty="0">
                <a:solidFill>
                  <a:srgbClr val="3E4346"/>
                </a:solidFill>
              </a:rPr>
              <a:t> is "root"</a:t>
            </a: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015105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bwMode="blackWhite">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Linux Editor Reference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Below are tips for using these editors</a:t>
            </a:r>
          </a:p>
          <a:p>
            <a:pPr lvl="1"/>
            <a:endParaRPr lang="en-US" dirty="0" smtClean="0"/>
          </a:p>
          <a:p>
            <a:pPr lvl="1"/>
            <a:r>
              <a:rPr lang="en-US" dirty="0" err="1" smtClean="0"/>
              <a:t>Emacs</a:t>
            </a:r>
            <a:endParaRPr lang="en-US" dirty="0"/>
          </a:p>
          <a:p>
            <a:pPr lvl="1"/>
            <a:r>
              <a:rPr lang="en-US" dirty="0" smtClean="0"/>
              <a:t>Nano</a:t>
            </a:r>
          </a:p>
          <a:p>
            <a:pPr lvl="1"/>
            <a:r>
              <a:rPr lang="en-US" dirty="0" smtClean="0"/>
              <a:t>Vim (or vi)</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5387830" y="2472566"/>
            <a:ext cx="9904686" cy="4768330"/>
          </a:xfrm>
          <a:prstGeom prst="rect">
            <a:avLst/>
          </a:prstGeom>
        </p:spPr>
      </p:pic>
    </p:spTree>
    <p:extLst>
      <p:ext uri="{BB962C8B-B14F-4D97-AF65-F5344CB8AC3E}">
        <p14:creationId xmlns:p14="http://schemas.microsoft.com/office/powerpoint/2010/main" val="457895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updated file resource</a:t>
            </a:r>
            <a:endParaRPr lang="en-US" dirty="0"/>
          </a:p>
        </p:txBody>
      </p:sp>
      <p:sp>
        <p:nvSpPr>
          <p:cNvPr id="3" name="Content Placeholder 2"/>
          <p:cNvSpPr>
            <a:spLocks noGrp="1"/>
          </p:cNvSpPr>
          <p:nvPr>
            <p:ph sz="quarter" idx="10"/>
          </p:nvPr>
        </p:nvSpPr>
        <p:spPr>
          <a:xfrm>
            <a:off x="1121105" y="2113747"/>
            <a:ext cx="7065287" cy="5944404"/>
          </a:xfrm>
        </p:spPr>
        <p:txBody>
          <a:bodyPr/>
          <a:lstStyle/>
          <a:p>
            <a:r>
              <a:rPr lang="en-US" dirty="0"/>
              <a:t>file "</a:t>
            </a:r>
            <a:r>
              <a:rPr lang="en-US" dirty="0" err="1"/>
              <a:t>hello.txt</a:t>
            </a:r>
            <a:r>
              <a:rPr lang="en-US" dirty="0"/>
              <a:t>" do</a:t>
            </a:r>
          </a:p>
          <a:p>
            <a:r>
              <a:rPr lang="en-US" dirty="0"/>
              <a:t>  content "Hello, world!"</a:t>
            </a:r>
          </a:p>
          <a:p>
            <a:r>
              <a:rPr lang="en-US" dirty="0" smtClean="0"/>
              <a:t>  mode </a:t>
            </a:r>
            <a:r>
              <a:rPr lang="en-US" dirty="0"/>
              <a:t>"0644"</a:t>
            </a:r>
          </a:p>
          <a:p>
            <a:r>
              <a:rPr lang="en-US" dirty="0"/>
              <a:t>  owner "root"</a:t>
            </a:r>
          </a:p>
          <a:p>
            <a:r>
              <a:rPr lang="en-US" dirty="0"/>
              <a:t>  group "root</a:t>
            </a:r>
            <a:r>
              <a:rPr lang="en-US" dirty="0" smtClean="0"/>
              <a:t>"</a:t>
            </a:r>
          </a:p>
          <a:p>
            <a:r>
              <a:rPr lang="en-US" dirty="0" smtClean="0"/>
              <a:t>  action :create</a:t>
            </a:r>
            <a:endParaRPr lang="en-US" dirty="0"/>
          </a:p>
          <a:p>
            <a:r>
              <a:rPr lang="en-US"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33" dirty="0"/>
              <a:t>~/</a:t>
            </a:r>
            <a:r>
              <a:rPr lang="en-US" sz="3733" dirty="0" err="1"/>
              <a:t>hello.rb</a:t>
            </a:r>
            <a:endParaRPr lang="en-US" sz="3733" dirty="0"/>
          </a:p>
        </p:txBody>
      </p:sp>
      <p:sp>
        <p:nvSpPr>
          <p:cNvPr id="5" name="Content Placeholder 4"/>
          <p:cNvSpPr>
            <a:spLocks noGrp="1"/>
          </p:cNvSpPr>
          <p:nvPr>
            <p:ph sz="quarter" idx="12"/>
          </p:nvPr>
        </p:nvSpPr>
        <p:spPr/>
        <p:txBody>
          <a:bodyPr>
            <a:normAutofit lnSpcReduction="10000"/>
          </a:bodyPr>
          <a:lstStyle/>
          <a:p>
            <a:r>
              <a:rPr lang="en-US" sz="3733" dirty="0"/>
              <a:t>The default action is to create (not necessary to define it).</a:t>
            </a:r>
          </a:p>
          <a:p>
            <a:endParaRPr lang="en-US" sz="3733" dirty="0"/>
          </a:p>
          <a:p>
            <a:r>
              <a:rPr lang="en-US" sz="3733" dirty="0"/>
              <a:t>The default mode is "0777".</a:t>
            </a:r>
          </a:p>
          <a:p>
            <a:endParaRPr lang="en-US" sz="3733" dirty="0"/>
          </a:p>
          <a:p>
            <a:r>
              <a:rPr lang="en-US" sz="3733" dirty="0"/>
              <a:t>The default owner is the current user (could change).</a:t>
            </a:r>
          </a:p>
          <a:p>
            <a:endParaRPr lang="en-US" sz="3733" dirty="0"/>
          </a:p>
          <a:p>
            <a:r>
              <a:rPr lang="en-US" sz="3733" dirty="0"/>
              <a:t>The default group is the POSIX group (if available).</a:t>
            </a:r>
          </a:p>
        </p:txBody>
      </p:sp>
      <p:sp>
        <p:nvSpPr>
          <p:cNvPr id="12" name="Text Placeholder 6"/>
          <p:cNvSpPr>
            <a:spLocks noGrp="1"/>
          </p:cNvSpPr>
          <p:nvPr>
            <p:ph type="body" sz="quarter" idx="14"/>
          </p:nvPr>
        </p:nvSpPr>
        <p:spPr>
          <a:xfrm>
            <a:off x="1121083" y="3541319"/>
            <a:ext cx="7044267" cy="626533"/>
          </a:xfrm>
        </p:spPr>
        <p:txBody>
          <a:bodyPr/>
          <a:lstStyle/>
          <a:p>
            <a:r>
              <a:rPr lang="en-US" dirty="0" smtClean="0"/>
              <a:t>+</a:t>
            </a:r>
            <a:endParaRPr lang="en-US" dirty="0"/>
          </a:p>
        </p:txBody>
      </p:sp>
      <p:sp>
        <p:nvSpPr>
          <p:cNvPr id="13" name="Text Placeholder 6"/>
          <p:cNvSpPr>
            <a:spLocks noGrp="1"/>
          </p:cNvSpPr>
          <p:nvPr>
            <p:ph type="body" sz="quarter" idx="14"/>
          </p:nvPr>
        </p:nvSpPr>
        <p:spPr>
          <a:xfrm>
            <a:off x="1121083" y="4191000"/>
            <a:ext cx="7044267" cy="626533"/>
          </a:xfrm>
        </p:spPr>
        <p:txBody>
          <a:bodyPr/>
          <a:lstStyle/>
          <a:p>
            <a:r>
              <a:rPr lang="en-US" dirty="0" smtClean="0"/>
              <a:t>+</a:t>
            </a:r>
            <a:endParaRPr lang="en-US" dirty="0"/>
          </a:p>
        </p:txBody>
      </p:sp>
      <p:sp>
        <p:nvSpPr>
          <p:cNvPr id="14" name="Text Placeholder 6"/>
          <p:cNvSpPr>
            <a:spLocks noGrp="1"/>
          </p:cNvSpPr>
          <p:nvPr>
            <p:ph type="body" sz="quarter" idx="14"/>
          </p:nvPr>
        </p:nvSpPr>
        <p:spPr>
          <a:xfrm>
            <a:off x="1121083" y="4834808"/>
            <a:ext cx="7044267" cy="626533"/>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48767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Workstation Setup</a:t>
            </a:r>
            <a:endParaRPr lang="en-US" dirty="0"/>
          </a:p>
        </p:txBody>
      </p:sp>
      <p:sp>
        <p:nvSpPr>
          <p:cNvPr id="3" name="Text Placeholder 2"/>
          <p:cNvSpPr>
            <a:spLocks noGrp="1"/>
          </p:cNvSpPr>
          <p:nvPr>
            <p:ph type="body" sz="quarter" idx="10"/>
          </p:nvPr>
        </p:nvSpPr>
        <p:spPr>
          <a:xfrm>
            <a:off x="3012273" y="5789564"/>
            <a:ext cx="11318532" cy="2542785"/>
          </a:xfrm>
        </p:spPr>
        <p:txBody>
          <a:bodyPr>
            <a:normAutofit/>
          </a:bodyPr>
          <a:lstStyle/>
          <a:p>
            <a:r>
              <a:rPr lang="en-US" dirty="0"/>
              <a:t>Create a </a:t>
            </a:r>
            <a:r>
              <a:rPr lang="en-US" dirty="0" smtClean="0"/>
              <a:t>recipe file named </a:t>
            </a:r>
            <a:r>
              <a:rPr lang="en-US" dirty="0" smtClean="0">
                <a:latin typeface="Inconsolata"/>
                <a:cs typeface="Inconsolata"/>
              </a:rPr>
              <a:t>"</a:t>
            </a:r>
            <a:r>
              <a:rPr lang="en-US" dirty="0" err="1" smtClean="0">
                <a:latin typeface="Inconsolata"/>
                <a:cs typeface="Inconsolata"/>
              </a:rPr>
              <a:t>setup.rb</a:t>
            </a:r>
            <a:r>
              <a:rPr lang="en-US" dirty="0" smtClean="0">
                <a:latin typeface="Inconsolata"/>
                <a:cs typeface="Inconsolata"/>
              </a:rPr>
              <a:t>"</a:t>
            </a:r>
            <a:r>
              <a:rPr lang="en-US" dirty="0" smtClean="0"/>
              <a:t> </a:t>
            </a:r>
            <a:r>
              <a:rPr lang="en-US" dirty="0"/>
              <a:t>that defines the policy: </a:t>
            </a:r>
            <a:endParaRPr lang="en-US" dirty="0" smtClean="0"/>
          </a:p>
          <a:p>
            <a:endParaRPr lang="en-US" dirty="0" smtClean="0"/>
          </a:p>
          <a:p>
            <a:pPr marL="457189" indent="-457189">
              <a:buFont typeface="+mj-lt"/>
              <a:buAutoNum type="arabicPeriod"/>
            </a:pPr>
            <a:r>
              <a:rPr lang="en-US" dirty="0" smtClean="0"/>
              <a:t>Installs the $EDITOR</a:t>
            </a:r>
          </a:p>
          <a:p>
            <a:pPr marL="457189" indent="-457189">
              <a:buFont typeface="+mj-lt"/>
              <a:buAutoNum type="arabicPeriod"/>
            </a:pPr>
            <a:r>
              <a:rPr lang="en-US" dirty="0" smtClean="0"/>
              <a:t>Install the </a:t>
            </a:r>
            <a:r>
              <a:rPr lang="en-US" dirty="0" smtClean="0">
                <a:latin typeface="Inconsolata"/>
                <a:cs typeface="Inconsolata"/>
              </a:rPr>
              <a:t>tree </a:t>
            </a:r>
            <a:r>
              <a:rPr lang="en-US" dirty="0" smtClean="0"/>
              <a:t>package</a:t>
            </a:r>
          </a:p>
          <a:p>
            <a:pPr marL="457189" indent="-457189">
              <a:buFont typeface="+mj-lt"/>
              <a:buAutoNum type="arabicPeriod"/>
            </a:pPr>
            <a:r>
              <a:rPr lang="en-US" dirty="0" smtClean="0"/>
              <a:t>Setting </a:t>
            </a:r>
            <a:r>
              <a:rPr lang="en-US" dirty="0"/>
              <a:t>up a </a:t>
            </a:r>
            <a:r>
              <a:rPr lang="en-US" dirty="0" smtClean="0"/>
              <a:t>customized Message of the Day (MOTD)</a:t>
            </a:r>
          </a:p>
        </p:txBody>
      </p:sp>
      <p:sp>
        <p:nvSpPr>
          <p:cNvPr id="4" name="Content Placeholder 3"/>
          <p:cNvSpPr>
            <a:spLocks noGrp="1"/>
          </p:cNvSpPr>
          <p:nvPr>
            <p:ph sz="quarter" idx="11"/>
          </p:nvPr>
        </p:nvSpPr>
        <p:spPr/>
        <p:txBody>
          <a:bodyPr/>
          <a:lstStyle/>
          <a:p>
            <a:r>
              <a:rPr lang="en-US" dirty="0" smtClean="0"/>
              <a:t>Alright, it seems like I could create a recipe file to setup this 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209173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5" y="2113747"/>
            <a:ext cx="7065287" cy="5936844"/>
          </a:xfrm>
        </p:spPr>
        <p:txBody>
          <a:bodyPr>
            <a:normAutofit fontScale="85000" lnSpcReduction="20000"/>
          </a:bodyPr>
          <a:lstStyle/>
          <a:p>
            <a:r>
              <a:rPr lang="en-US" dirty="0"/>
              <a:t>package "nano"</a:t>
            </a:r>
          </a:p>
          <a:p>
            <a:r>
              <a:rPr lang="en-US" dirty="0"/>
              <a:t>package "vim"</a:t>
            </a:r>
          </a:p>
          <a:p>
            <a:r>
              <a:rPr lang="en-US" dirty="0"/>
              <a:t>package "emacs</a:t>
            </a:r>
            <a:r>
              <a:rPr lang="en-US" dirty="0" smtClean="0"/>
              <a:t>"</a:t>
            </a:r>
          </a:p>
          <a:p>
            <a:endParaRPr lang="en-US" dirty="0" smtClean="0"/>
          </a:p>
          <a:p>
            <a:r>
              <a:rPr lang="en-US" dirty="0" smtClean="0"/>
              <a:t>package "tree"</a:t>
            </a:r>
            <a:endParaRPr lang="en-US" dirty="0"/>
          </a:p>
          <a:p>
            <a:endParaRPr lang="en-US" dirty="0"/>
          </a:p>
          <a:p>
            <a:r>
              <a:rPr lang="en-US" dirty="0"/>
              <a:t>file "/</a:t>
            </a:r>
            <a:r>
              <a:rPr lang="en-US" dirty="0" err="1"/>
              <a:t>etc</a:t>
            </a:r>
            <a:r>
              <a:rPr lang="en-US" dirty="0"/>
              <a:t>/</a:t>
            </a:r>
            <a:r>
              <a:rPr lang="en-US" dirty="0" err="1"/>
              <a:t>motd</a:t>
            </a:r>
            <a:r>
              <a:rPr lang="en-US" dirty="0"/>
              <a:t>" do</a:t>
            </a:r>
          </a:p>
          <a:p>
            <a:r>
              <a:rPr lang="en-US" dirty="0"/>
              <a:t>  content "Property </a:t>
            </a:r>
            <a:r>
              <a:rPr lang="en-US" dirty="0" smtClean="0"/>
              <a:t>of .</a:t>
            </a:r>
            <a:r>
              <a:rPr lang="en-US" dirty="0"/>
              <a:t>.."</a:t>
            </a:r>
          </a:p>
          <a:p>
            <a:r>
              <a:rPr lang="en-US" dirty="0"/>
              <a:t>  mode "0644"</a:t>
            </a:r>
          </a:p>
          <a:p>
            <a:r>
              <a:rPr lang="en-US" dirty="0"/>
              <a:t>  owner "root"</a:t>
            </a:r>
          </a:p>
          <a:p>
            <a:r>
              <a:rPr lang="en-US" dirty="0"/>
              <a:t>  group "root"</a:t>
            </a:r>
          </a:p>
          <a:p>
            <a:r>
              <a:rPr lang="en-US" dirty="0"/>
              <a:t>end</a:t>
            </a:r>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5" name="Content Placeholder 4"/>
          <p:cNvSpPr>
            <a:spLocks noGrp="1"/>
          </p:cNvSpPr>
          <p:nvPr>
            <p:ph sz="quarter" idx="12"/>
          </p:nvPr>
        </p:nvSpPr>
        <p:spPr/>
        <p:txBody>
          <a:bodyPr>
            <a:normAutofit/>
          </a:bodyPr>
          <a:lstStyle/>
          <a:p>
            <a:r>
              <a:rPr lang="en-US" sz="3733" dirty="0"/>
              <a:t>The package named "$EDITOR" is installed.</a:t>
            </a:r>
          </a:p>
          <a:p>
            <a:endParaRPr lang="en-US" sz="3733" dirty="0"/>
          </a:p>
          <a:p>
            <a:r>
              <a:rPr lang="en-US" sz="3733" dirty="0"/>
              <a:t>The package named tree is installed.</a:t>
            </a:r>
          </a:p>
          <a:p>
            <a:endParaRPr lang="en-US" sz="3733" dirty="0"/>
          </a:p>
          <a:p>
            <a:r>
              <a:rPr lang="en-US" sz="3733" dirty="0"/>
              <a:t>The file named "/</a:t>
            </a:r>
            <a:r>
              <a:rPr lang="en-US" sz="3733" dirty="0" err="1"/>
              <a:t>etc</a:t>
            </a:r>
            <a:r>
              <a:rPr lang="en-US" sz="3733" dirty="0"/>
              <a:t>/</a:t>
            </a:r>
            <a:r>
              <a:rPr lang="en-US" sz="3733" dirty="0" err="1"/>
              <a:t>motd</a:t>
            </a:r>
            <a:r>
              <a:rPr lang="en-US" sz="3733" dirty="0"/>
              <a:t>" is created with the content "Property of ...".</a:t>
            </a:r>
          </a:p>
          <a:p>
            <a:endParaRPr lang="en-US" sz="3733"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4180429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617673"/>
          </a:xfrm>
        </p:spPr>
        <p:txBody>
          <a:bodyPr/>
          <a:lstStyle/>
          <a:p>
            <a:r>
              <a:rPr lang="en-US" dirty="0"/>
              <a:t>Recipe: (chef-apply cookbook)::(chef-apply recipe)</a:t>
            </a:r>
          </a:p>
          <a:p>
            <a:r>
              <a:rPr lang="en-US" dirty="0"/>
              <a:t>  * </a:t>
            </a:r>
            <a:r>
              <a:rPr lang="en-US" dirty="0" err="1"/>
              <a:t>apt_package</a:t>
            </a:r>
            <a:r>
              <a:rPr lang="en-US" dirty="0"/>
              <a:t>[vim] action install (up to date)</a:t>
            </a:r>
          </a:p>
          <a:p>
            <a:r>
              <a:rPr lang="en-US" dirty="0"/>
              <a:t>  * </a:t>
            </a:r>
            <a:r>
              <a:rPr lang="en-US" dirty="0" err="1"/>
              <a:t>apt_package</a:t>
            </a:r>
            <a:r>
              <a:rPr lang="en-US" dirty="0"/>
              <a:t>[tree] action install</a:t>
            </a:r>
          </a:p>
          <a:p>
            <a:r>
              <a:rPr lang="en-US" dirty="0"/>
              <a:t>    - install version 1.6.0-1 of package tree</a:t>
            </a:r>
          </a:p>
          <a:p>
            <a:r>
              <a:rPr lang="en-US" dirty="0"/>
              <a:t>  * file[/</a:t>
            </a:r>
            <a:r>
              <a:rPr lang="en-US" dirty="0" err="1"/>
              <a:t>etc</a:t>
            </a:r>
            <a:r>
              <a:rPr lang="en-US" dirty="0"/>
              <a:t>/</a:t>
            </a:r>
            <a:r>
              <a:rPr lang="en-US" dirty="0" err="1"/>
              <a:t>motd</a:t>
            </a:r>
            <a:r>
              <a:rPr lang="en-US" dirty="0"/>
              <a:t>] action create</a:t>
            </a:r>
          </a:p>
          <a:p>
            <a:r>
              <a:rPr lang="en-US" dirty="0"/>
              <a:t>    - create new file /</a:t>
            </a:r>
            <a:r>
              <a:rPr lang="en-US" dirty="0" err="1"/>
              <a:t>etc</a:t>
            </a:r>
            <a:r>
              <a:rPr lang="en-US" dirty="0"/>
              <a:t>/</a:t>
            </a:r>
            <a:r>
              <a:rPr lang="en-US" dirty="0" err="1"/>
              <a:t>motd</a:t>
            </a:r>
            <a:endParaRPr lang="en-US" dirty="0"/>
          </a:p>
          <a:p>
            <a:r>
              <a:rPr lang="en-US" dirty="0"/>
              <a:t>    - update content in file /</a:t>
            </a:r>
            <a:r>
              <a:rPr lang="en-US" dirty="0" err="1"/>
              <a:t>etc</a:t>
            </a:r>
            <a:r>
              <a:rPr lang="en-US" dirty="0"/>
              <a:t>/</a:t>
            </a:r>
            <a:r>
              <a:rPr lang="en-US" dirty="0" err="1"/>
              <a:t>motd</a:t>
            </a:r>
            <a:r>
              <a:rPr lang="en-US" dirty="0"/>
              <a:t> from none to d100eb</a:t>
            </a:r>
          </a:p>
          <a:p>
            <a:r>
              <a:rPr lang="en-US" dirty="0"/>
              <a:t>    --- /</a:t>
            </a:r>
            <a:r>
              <a:rPr lang="en-US" dirty="0" err="1"/>
              <a:t>etc</a:t>
            </a:r>
            <a:r>
              <a:rPr lang="en-US" dirty="0"/>
              <a:t>/</a:t>
            </a:r>
            <a:r>
              <a:rPr lang="en-US" dirty="0" err="1"/>
              <a:t>motd</a:t>
            </a:r>
            <a:r>
              <a:rPr lang="en-US" dirty="0"/>
              <a:t>	2015-05-11 23:17:00.869570000 +0000</a:t>
            </a:r>
          </a:p>
          <a:p>
            <a:r>
              <a:rPr lang="en-US" dirty="0"/>
              <a:t>    +++ /</a:t>
            </a:r>
            <a:r>
              <a:rPr lang="en-US" dirty="0" err="1"/>
              <a:t>etc</a:t>
            </a:r>
            <a:r>
              <a:rPr lang="en-US" dirty="0"/>
              <a:t>/.motd20150511-1762-trppu1	2015-05-11 23:17:00.865570000 +0000</a:t>
            </a:r>
          </a:p>
          <a:p>
            <a:r>
              <a:rPr lang="en-US" dirty="0"/>
              <a:t>    @@ -1 +1,2 @@</a:t>
            </a:r>
          </a:p>
          <a:p>
            <a:r>
              <a:rPr lang="en-US" dirty="0"/>
              <a:t>    +Property of ...</a:t>
            </a:r>
          </a:p>
        </p:txBody>
      </p:sp>
      <p:sp>
        <p:nvSpPr>
          <p:cNvPr id="3" name="Title 2"/>
          <p:cNvSpPr>
            <a:spLocks noGrp="1"/>
          </p:cNvSpPr>
          <p:nvPr>
            <p:ph type="title"/>
          </p:nvPr>
        </p:nvSpPr>
        <p:spPr/>
        <p:txBody>
          <a:bodyPr/>
          <a:lstStyle/>
          <a:p>
            <a:r>
              <a:rPr lang="en-US" dirty="0" smtClean="0"/>
              <a:t>Apply </a:t>
            </a:r>
            <a:r>
              <a:rPr lang="en-US" dirty="0"/>
              <a:t>t</a:t>
            </a:r>
            <a:r>
              <a:rPr lang="en-US" dirty="0" smtClean="0"/>
              <a:t>he </a:t>
            </a:r>
            <a:r>
              <a:rPr lang="en-US" dirty="0"/>
              <a:t>S</a:t>
            </a:r>
            <a:r>
              <a:rPr lang="en-US" dirty="0" smtClean="0"/>
              <a:t>etup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614902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797017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3" y="3505072"/>
            <a:ext cx="10974132" cy="4864649"/>
          </a:xfrm>
        </p:spPr>
        <p:txBody>
          <a:bodyPr>
            <a:normAutofit fontScale="92500" lnSpcReduction="10000"/>
          </a:bodyPr>
          <a:lstStyle/>
          <a:p>
            <a:r>
              <a:rPr lang="en-US" dirty="0"/>
              <a:t>What is a resource?</a:t>
            </a:r>
          </a:p>
          <a:p>
            <a:endParaRPr lang="en-US" dirty="0" smtClean="0"/>
          </a:p>
          <a:p>
            <a:r>
              <a:rPr lang="en-US" dirty="0" smtClean="0"/>
              <a:t>What </a:t>
            </a:r>
            <a:r>
              <a:rPr lang="en-US" dirty="0"/>
              <a:t>are some other possible examples of resources?</a:t>
            </a:r>
          </a:p>
          <a:p>
            <a:endParaRPr lang="en-US" dirty="0"/>
          </a:p>
          <a:p>
            <a:r>
              <a:rPr lang="en-US" dirty="0"/>
              <a:t>How did the examples resources we wrote describe the desired state of an element of our infrastructure?</a:t>
            </a:r>
          </a:p>
          <a:p>
            <a:endParaRPr lang="en-US" dirty="0"/>
          </a:p>
          <a:p>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50148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 &amp; A</a:t>
            </a:r>
            <a:endParaRPr lang="en-US" dirty="0"/>
          </a:p>
        </p:txBody>
      </p:sp>
      <p:sp>
        <p:nvSpPr>
          <p:cNvPr id="3" name="Subtitle 2"/>
          <p:cNvSpPr>
            <a:spLocks noGrp="1"/>
          </p:cNvSpPr>
          <p:nvPr>
            <p:ph type="subTitle" idx="1"/>
          </p:nvPr>
        </p:nvSpPr>
        <p:spPr>
          <a:xfrm>
            <a:off x="3013753" y="3505072"/>
            <a:ext cx="10974132" cy="4864649"/>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latin typeface="Inconsolata"/>
              <a:cs typeface="Inconsolata"/>
            </a:endParaRPr>
          </a:p>
          <a:p>
            <a:pPr marL="609585" indent="-609585">
              <a:buFont typeface="Arial"/>
              <a:buChar char="•"/>
            </a:pPr>
            <a:r>
              <a:rPr lang="en-US" dirty="0" smtClean="0">
                <a:latin typeface="Inconsolata"/>
                <a:cs typeface="Inconsolata"/>
              </a:rPr>
              <a:t>chef-apply</a:t>
            </a:r>
          </a:p>
          <a:p>
            <a:pPr marL="609585" indent="-609585">
              <a:buFont typeface="Arial"/>
              <a:buChar char="•"/>
            </a:pPr>
            <a:r>
              <a:rPr lang="en-US" dirty="0" smtClean="0"/>
              <a:t>Resources</a:t>
            </a:r>
          </a:p>
          <a:p>
            <a:pPr marL="609585" indent="-609585">
              <a:buFont typeface="Arial"/>
              <a:buChar char="•"/>
            </a:pPr>
            <a:r>
              <a:rPr lang="en-US" dirty="0" smtClean="0"/>
              <a:t>Resource - default actions and default attributes</a:t>
            </a:r>
          </a:p>
          <a:p>
            <a:pPr marL="609585" indent="-609585">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45571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TBD – delete this slide? Resources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4000" dirty="0"/>
              <a:t>A resource is a statement of configuration policy </a:t>
            </a:r>
            <a:r>
              <a:rPr lang="en-US" sz="4000" dirty="0" smtClean="0"/>
              <a:t>that</a:t>
            </a:r>
            <a:endParaRPr lang="en-US" sz="4000" dirty="0"/>
          </a:p>
          <a:p>
            <a:pPr marL="766226" lvl="1" indent="-457200">
              <a:buFont typeface="Wingdings" panose="05000000000000000000" pitchFamily="2" charset="2"/>
              <a:buChar char="Ø"/>
            </a:pPr>
            <a:r>
              <a:rPr lang="en-US" sz="3466" dirty="0" smtClean="0"/>
              <a:t>Describes </a:t>
            </a:r>
            <a:r>
              <a:rPr lang="en-US" sz="3466" dirty="0"/>
              <a:t>the desired state for an item</a:t>
            </a:r>
          </a:p>
          <a:p>
            <a:pPr marL="766226" lvl="1" indent="-457200">
              <a:buFont typeface="Wingdings" panose="05000000000000000000" pitchFamily="2" charset="2"/>
              <a:buChar char="Ø"/>
            </a:pPr>
            <a:r>
              <a:rPr lang="en-US" sz="3466" dirty="0" smtClean="0"/>
              <a:t>Declares </a:t>
            </a:r>
            <a:r>
              <a:rPr lang="en-US" sz="3466" dirty="0"/>
              <a:t>the steps needed to bring that item to the desired state</a:t>
            </a:r>
          </a:p>
          <a:p>
            <a:pPr marL="766226" lvl="1" indent="-457200">
              <a:buFont typeface="Wingdings" panose="05000000000000000000" pitchFamily="2" charset="2"/>
              <a:buChar char="Ø"/>
            </a:pPr>
            <a:r>
              <a:rPr lang="en-US" sz="3466" dirty="0" smtClean="0"/>
              <a:t>Specifies </a:t>
            </a:r>
            <a:r>
              <a:rPr lang="en-US" sz="3466" dirty="0"/>
              <a:t>a resource type—such as package, template, or service</a:t>
            </a:r>
          </a:p>
          <a:p>
            <a:pPr marL="766226" lvl="1" indent="-457200">
              <a:buFont typeface="Wingdings" panose="05000000000000000000" pitchFamily="2" charset="2"/>
              <a:buChar char="Ø"/>
            </a:pPr>
            <a:r>
              <a:rPr lang="en-US" sz="3466" dirty="0" smtClean="0"/>
              <a:t>Lists </a:t>
            </a:r>
            <a:r>
              <a:rPr lang="en-US" sz="3466" dirty="0"/>
              <a:t>additional details (also known as attributes), if necessary</a:t>
            </a:r>
          </a:p>
          <a:p>
            <a:pPr marL="766226" lvl="1" indent="-457200">
              <a:buFont typeface="Wingdings" panose="05000000000000000000" pitchFamily="2" charset="2"/>
              <a:buChar char="Ø"/>
            </a:pPr>
            <a:r>
              <a:rPr lang="en-US" sz="3466" dirty="0" smtClean="0"/>
              <a:t>Tells </a:t>
            </a:r>
            <a:r>
              <a:rPr lang="en-US" sz="3466" dirty="0"/>
              <a:t>the chef-client which action to </a:t>
            </a:r>
            <a:r>
              <a:rPr lang="en-US" sz="3466" dirty="0" smtClean="0"/>
              <a:t>take</a:t>
            </a:r>
          </a:p>
          <a:p>
            <a:pPr marL="766226" lvl="1" indent="-457200">
              <a:buFont typeface="Wingdings" panose="05000000000000000000" pitchFamily="2" charset="2"/>
              <a:buChar char="Ø"/>
            </a:pPr>
            <a:endParaRPr lang="en-US" sz="3466" dirty="0"/>
          </a:p>
          <a:p>
            <a:pPr marL="766226" lvl="1" indent="-457200">
              <a:buFont typeface="Wingdings" panose="05000000000000000000" pitchFamily="2" charset="2"/>
              <a:buChar char="Ø"/>
            </a:pPr>
            <a:r>
              <a:rPr lang="en-US" sz="3466" dirty="0" smtClean="0"/>
              <a:t>TBD- This was placed after Slide 13 but if we rely on the docs it can be deleted.</a:t>
            </a:r>
            <a:endParaRPr lang="en-US" sz="3466"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pic>
        <p:nvPicPr>
          <p:cNvPr id="6" name="Picture 5"/>
          <p:cNvPicPr>
            <a:picLocks noChangeAspect="1"/>
          </p:cNvPicPr>
          <p:nvPr/>
        </p:nvPicPr>
        <p:blipFill>
          <a:blip r:embed="rId3"/>
          <a:stretch>
            <a:fillRect/>
          </a:stretch>
        </p:blipFill>
        <p:spPr>
          <a:xfrm>
            <a:off x="14239419" y="6171645"/>
            <a:ext cx="1580284" cy="1580284"/>
          </a:xfrm>
          <a:prstGeom prst="rect">
            <a:avLst/>
          </a:prstGeom>
        </p:spPr>
      </p:pic>
    </p:spTree>
    <p:extLst>
      <p:ext uri="{BB962C8B-B14F-4D97-AF65-F5344CB8AC3E}">
        <p14:creationId xmlns:p14="http://schemas.microsoft.com/office/powerpoint/2010/main" val="1789932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Sublime in Remote Mode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latin typeface="Inconsolata"/>
                <a:cs typeface="Inconsolata"/>
              </a:rPr>
              <a:t>TBD</a:t>
            </a:r>
            <a:endParaRPr lang="en-US" dirty="0">
              <a:latin typeface="Inconsolata"/>
              <a:cs typeface="Inconsolata"/>
            </a:endParaRPr>
          </a:p>
          <a:p>
            <a:endParaRPr lang="en-US" dirty="0">
              <a:latin typeface="Inconsolata"/>
              <a:cs typeface="Inconsolata"/>
            </a:endParaRPr>
          </a:p>
          <a:p>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593277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How About Nano?</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smtClean="0"/>
              <a:t>The program 'nano' is currently not installed. To run 'nano' please ask your administrator to install the package 'nano'</a:t>
            </a:r>
            <a:endParaRPr lang="en-US" dirty="0"/>
          </a:p>
        </p:txBody>
      </p:sp>
      <p:sp>
        <p:nvSpPr>
          <p:cNvPr id="4" name="Text Placeholder 3"/>
          <p:cNvSpPr>
            <a:spLocks noGrp="1"/>
          </p:cNvSpPr>
          <p:nvPr>
            <p:ph type="body" sz="quarter" idx="11"/>
          </p:nvPr>
        </p:nvSpPr>
        <p:spPr/>
        <p:txBody>
          <a:bodyPr>
            <a:normAutofit/>
          </a:bodyPr>
          <a:lstStyle/>
          <a:p>
            <a:r>
              <a:rPr lang="en-US" smtClean="0"/>
              <a:t>$ nano</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402110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About </a:t>
            </a:r>
            <a:r>
              <a:rPr lang="en-US" dirty="0" smtClean="0"/>
              <a:t>VIM?</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The program 'vim' can be found in the following packages:</a:t>
            </a:r>
          </a:p>
          <a:p>
            <a:r>
              <a:rPr lang="en-US" dirty="0"/>
              <a:t> * vim</a:t>
            </a:r>
          </a:p>
          <a:p>
            <a:r>
              <a:rPr lang="en-US" dirty="0"/>
              <a:t> * vim-gnome</a:t>
            </a:r>
          </a:p>
          <a:p>
            <a:r>
              <a:rPr lang="en-US" dirty="0"/>
              <a:t> * vim-tiny</a:t>
            </a:r>
          </a:p>
          <a:p>
            <a:r>
              <a:rPr lang="en-US" dirty="0"/>
              <a:t> * vim-</a:t>
            </a:r>
            <a:r>
              <a:rPr lang="en-US" dirty="0" err="1"/>
              <a:t>athena</a:t>
            </a:r>
            <a:endParaRPr lang="en-US" dirty="0"/>
          </a:p>
          <a:p>
            <a:r>
              <a:rPr lang="en-US" dirty="0"/>
              <a:t> * vim-</a:t>
            </a:r>
            <a:r>
              <a:rPr lang="en-US" dirty="0" err="1"/>
              <a:t>gtk</a:t>
            </a:r>
            <a:endParaRPr lang="en-US" dirty="0"/>
          </a:p>
          <a:p>
            <a:r>
              <a:rPr lang="en-US" dirty="0"/>
              <a:t> * vim-</a:t>
            </a:r>
            <a:r>
              <a:rPr lang="en-US" dirty="0" err="1"/>
              <a:t>nox</a:t>
            </a:r>
            <a:endParaRPr lang="en-US" dirty="0"/>
          </a:p>
        </p:txBody>
      </p:sp>
      <p:sp>
        <p:nvSpPr>
          <p:cNvPr id="4" name="Text Placeholder 3"/>
          <p:cNvSpPr>
            <a:spLocks noGrp="1"/>
          </p:cNvSpPr>
          <p:nvPr>
            <p:ph type="body" sz="quarter" idx="11"/>
          </p:nvPr>
        </p:nvSpPr>
        <p:spPr/>
        <p:txBody>
          <a:bodyPr>
            <a:normAutofit/>
          </a:bodyPr>
          <a:lstStyle/>
          <a:p>
            <a:r>
              <a:rPr lang="en-US" dirty="0" smtClean="0"/>
              <a:t>$ vim</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321547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About </a:t>
            </a:r>
            <a:r>
              <a:rPr lang="en-US" dirty="0" err="1" smtClean="0"/>
              <a:t>Emacs</a:t>
            </a:r>
            <a:r>
              <a:rPr lang="en-US" dirty="0" smtClean="0"/>
              <a:t>?</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The program '</a:t>
            </a:r>
            <a:r>
              <a:rPr lang="en-US" dirty="0" err="1"/>
              <a:t>emacs</a:t>
            </a:r>
            <a:r>
              <a:rPr lang="en-US" dirty="0"/>
              <a:t>' can be found in the following packages:</a:t>
            </a:r>
          </a:p>
          <a:p>
            <a:r>
              <a:rPr lang="en-US" dirty="0"/>
              <a:t> * emacs24</a:t>
            </a:r>
          </a:p>
          <a:p>
            <a:r>
              <a:rPr lang="en-US" dirty="0"/>
              <a:t> * emacs24-nox</a:t>
            </a:r>
          </a:p>
          <a:p>
            <a:r>
              <a:rPr lang="en-US" dirty="0"/>
              <a:t> * e3</a:t>
            </a:r>
          </a:p>
          <a:p>
            <a:r>
              <a:rPr lang="en-US" dirty="0"/>
              <a:t> * emacs23</a:t>
            </a:r>
          </a:p>
          <a:p>
            <a:r>
              <a:rPr lang="en-US" dirty="0"/>
              <a:t> * emacs23-lucid</a:t>
            </a:r>
          </a:p>
          <a:p>
            <a:r>
              <a:rPr lang="en-US" dirty="0"/>
              <a:t> * emacs23-nox</a:t>
            </a:r>
          </a:p>
          <a:p>
            <a:r>
              <a:rPr lang="en-US" dirty="0"/>
              <a:t> * emacs24-lucid</a:t>
            </a:r>
          </a:p>
          <a:p>
            <a:r>
              <a:rPr lang="en-US" dirty="0"/>
              <a:t> * </a:t>
            </a:r>
            <a:r>
              <a:rPr lang="en-US" dirty="0" err="1"/>
              <a:t>jove</a:t>
            </a:r>
            <a:endParaRPr lang="en-US" dirty="0"/>
          </a:p>
          <a:p>
            <a:r>
              <a:rPr lang="en-US" dirty="0"/>
              <a:t>Ask your administrator to install one of them</a:t>
            </a:r>
          </a:p>
        </p:txBody>
      </p:sp>
      <p:sp>
        <p:nvSpPr>
          <p:cNvPr id="4" name="Text Placeholder 3"/>
          <p:cNvSpPr>
            <a:spLocks noGrp="1"/>
          </p:cNvSpPr>
          <p:nvPr>
            <p:ph type="body" sz="quarter" idx="11"/>
          </p:nvPr>
        </p:nvSpPr>
        <p:spPr/>
        <p:txBody>
          <a:bodyPr>
            <a:normAutofit/>
          </a:bodyPr>
          <a:lstStyle/>
          <a:p>
            <a:r>
              <a:rPr lang="en-US" dirty="0" smtClean="0"/>
              <a:t>$ which </a:t>
            </a:r>
            <a:r>
              <a:rPr lang="en-US" dirty="0" err="1" smtClean="0"/>
              <a:t>emacs</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4194218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About </a:t>
            </a:r>
            <a:r>
              <a:rPr lang="en-US" dirty="0" smtClean="0"/>
              <a:t>Sublime in Windows?</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INFO: Could not find files for the given pattern(s).</a:t>
            </a:r>
          </a:p>
        </p:txBody>
      </p:sp>
      <p:sp>
        <p:nvSpPr>
          <p:cNvPr id="4" name="Text Placeholder 3"/>
          <p:cNvSpPr>
            <a:spLocks noGrp="1"/>
          </p:cNvSpPr>
          <p:nvPr>
            <p:ph type="body" sz="quarter" idx="11"/>
          </p:nvPr>
        </p:nvSpPr>
        <p:spPr/>
        <p:txBody>
          <a:bodyPr>
            <a:normAutofit/>
          </a:bodyPr>
          <a:lstStyle/>
          <a:p>
            <a:r>
              <a:rPr lang="en-US" dirty="0"/>
              <a:t>C:\&gt;where sublime</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691623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13389</TotalTime>
  <Words>4208</Words>
  <Application>Microsoft Office PowerPoint</Application>
  <PresentationFormat>Custom</PresentationFormat>
  <Paragraphs>663</Paragraphs>
  <Slides>48</Slides>
  <Notes>48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48</vt:i4>
      </vt:variant>
    </vt:vector>
  </HeadingPairs>
  <TitlesOfParts>
    <vt:vector size="55" baseType="lpstr">
      <vt:lpstr>ＭＳ Ｐゴシック</vt:lpstr>
      <vt:lpstr>Arial</vt:lpstr>
      <vt:lpstr>Courier New</vt:lpstr>
      <vt:lpstr>Gill Sans</vt:lpstr>
      <vt:lpstr>Inconsolata</vt:lpstr>
      <vt:lpstr>Wingdings</vt:lpstr>
      <vt:lpstr>ChefDk3.2Template</vt:lpstr>
      <vt:lpstr>Chef Resources</vt:lpstr>
      <vt:lpstr>Objectives</vt:lpstr>
      <vt:lpstr>Choose an Editor</vt:lpstr>
      <vt:lpstr>Linux Editor Reference</vt:lpstr>
      <vt:lpstr>Sublime in Remote Mode</vt:lpstr>
      <vt:lpstr>How About Nano?</vt:lpstr>
      <vt:lpstr>How About VIM?</vt:lpstr>
      <vt:lpstr>How About Emacs?</vt:lpstr>
      <vt:lpstr>How About Sublime in Windows?</vt:lpstr>
      <vt:lpstr>Learning Chef</vt:lpstr>
      <vt:lpstr>What is chef-apply?</vt:lpstr>
      <vt:lpstr>What Can chef-apply Do?</vt:lpstr>
      <vt:lpstr>Resources</vt:lpstr>
      <vt:lpstr>Example: Package</vt:lpstr>
      <vt:lpstr>Example: Service</vt:lpstr>
      <vt:lpstr>Example: File</vt:lpstr>
      <vt:lpstr>Example: File</vt:lpstr>
      <vt:lpstr>Let's Try Out execute</vt:lpstr>
      <vt:lpstr>Example: Installing nano</vt:lpstr>
      <vt:lpstr>Did I Install nano?</vt:lpstr>
      <vt:lpstr>Test and Repair</vt:lpstr>
      <vt:lpstr>Test and Repair</vt:lpstr>
      <vt:lpstr>Test and Repair</vt:lpstr>
      <vt:lpstr>Hello, World?</vt:lpstr>
      <vt:lpstr>Create and Open a Recipe File</vt:lpstr>
      <vt:lpstr>Creating a Recipe File Named hello.rb</vt:lpstr>
      <vt:lpstr>Can chef-apply Run a Recipe File?</vt:lpstr>
      <vt:lpstr>Example: Applying a Recipe File</vt:lpstr>
      <vt:lpstr>What Does hello.txt Say?</vt:lpstr>
      <vt:lpstr>Test and Repair</vt:lpstr>
      <vt:lpstr>Test and Repair</vt:lpstr>
      <vt:lpstr>Test and Repair</vt:lpstr>
      <vt:lpstr>Test and Repair</vt:lpstr>
      <vt:lpstr>Resource Definition</vt:lpstr>
      <vt:lpstr>Resource Definition</vt:lpstr>
      <vt:lpstr>Resource Definition</vt:lpstr>
      <vt:lpstr>Resource Definition</vt:lpstr>
      <vt:lpstr>Resource Definition</vt:lpstr>
      <vt:lpstr>The file resource</vt:lpstr>
      <vt:lpstr>The updated file resource</vt:lpstr>
      <vt:lpstr>Workstation Setup</vt:lpstr>
      <vt:lpstr>Workstation Setup Recipe File</vt:lpstr>
      <vt:lpstr>Apply the Setup Recipe</vt:lpstr>
      <vt:lpstr>Let's Talk About Resources</vt:lpstr>
      <vt:lpstr>Discussion</vt:lpstr>
      <vt:lpstr>Q &amp; A</vt:lpstr>
      <vt:lpstr>PowerPoint Presentation</vt:lpstr>
      <vt:lpstr>TBD – delete this slide? Resources</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1646</cp:revision>
  <cp:lastPrinted>2015-02-07T23:49:10Z</cp:lastPrinted>
  <dcterms:created xsi:type="dcterms:W3CDTF">2012-09-13T17:36:07Z</dcterms:created>
  <dcterms:modified xsi:type="dcterms:W3CDTF">2015-08-18T21:24:05Z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